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99" r:id="rId5"/>
    <p:sldId id="275" r:id="rId6"/>
    <p:sldId id="272" r:id="rId7"/>
    <p:sldId id="300" r:id="rId8"/>
    <p:sldId id="301" r:id="rId9"/>
    <p:sldId id="302" r:id="rId10"/>
    <p:sldId id="273" r:id="rId11"/>
    <p:sldId id="303" r:id="rId12"/>
    <p:sldId id="274" r:id="rId13"/>
    <p:sldId id="271" r:id="rId14"/>
    <p:sldId id="267" r:id="rId15"/>
    <p:sldId id="264" r:id="rId16"/>
    <p:sldId id="270" r:id="rId17"/>
    <p:sldId id="286" r:id="rId18"/>
    <p:sldId id="288" r:id="rId19"/>
    <p:sldId id="293" r:id="rId20"/>
    <p:sldId id="261" r:id="rId21"/>
    <p:sldId id="297" r:id="rId22"/>
    <p:sldId id="265" r:id="rId23"/>
    <p:sldId id="277" r:id="rId24"/>
    <p:sldId id="305" r:id="rId25"/>
    <p:sldId id="278" r:id="rId26"/>
    <p:sldId id="280" r:id="rId27"/>
    <p:sldId id="281" r:id="rId28"/>
    <p:sldId id="284" r:id="rId29"/>
    <p:sldId id="287" r:id="rId30"/>
    <p:sldId id="282" r:id="rId31"/>
    <p:sldId id="296" r:id="rId32"/>
    <p:sldId id="285" r:id="rId33"/>
    <p:sldId id="304" r:id="rId34"/>
    <p:sldId id="308" r:id="rId35"/>
    <p:sldId id="294" r:id="rId36"/>
    <p:sldId id="262" r:id="rId37"/>
    <p:sldId id="258" r:id="rId38"/>
    <p:sldId id="259" r:id="rId39"/>
    <p:sldId id="298" r:id="rId40"/>
    <p:sldId id="306" r:id="rId41"/>
    <p:sldId id="307" r:id="rId42"/>
    <p:sldId id="30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0:11.49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24575,'430'0'0,"-293"18"0,413-19 0,-431-17-1365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0:17.291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55 24575,'-24'0'0,"40"0"0,41 0 0,-20 1 0,-21 0 0,-1 0 0,1-2 0,0 1 0,0-2 0,-1 0 0,1-1 0,-1 0 0,28-11 0,-28 9 0,1 1 0,-1 1 0,1 0 0,0 1 0,0 1 0,0 0 0,0 2 0,28 2 0,14 0 0,440-3 0,-362-18 0,-119 18-109,-4-2-16,0 2-1,0 0 0,0 1 1,0 0-1,0 1 0,0 0 1,-1 1-1,1 0 1,21 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0:21.315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58 24575,'58'-1'0,"75"-12"0,-79 9 0,0 1 0,59 6 0,76-3 0,-130-8 0,-33 4 0,44-1 0,-26 5 0,0-1 0,61-11 0,-81 8 0,0 1 0,1 1 0,-1 2 0,1 0 0,-1 2 0,1 0 0,40 10 0,-44-5-118,5 2-194,1-2 0,-1 0 1,46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1:09.17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24575,'430'0'0,"-293"18"0,413-19 0,-431-17-1365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1:09.17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24 55 24575,'-24'0'0,"40"0"0,41 0 0,-20 1 0,-21 0 0,-1 0 0,1-2 0,0 1 0,0-2 0,-1 0 0,1-1 0,-1 0 0,28-11 0,-28 9 0,1 1 0,-1 1 0,1 0 0,0 1 0,0 1 0,0 0 0,0 2 0,28 2 0,14 0 0,440-3 0,-362-18 0,-119 18-109,-4-2-16,0 2-1,0 0 0,0 1 1,0 0-1,0 1 0,0 0 1,-1 1-1,1 0 1,21 10-1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11:01:09.177"/>
    </inkml:context>
    <inkml:brush xml:id="br0">
      <inkml:brushProperty name="width" value="0.2" units="cm"/>
      <inkml:brushProperty name="height" value="0.2" units="cm"/>
      <inkml:brushProperty name="color" value="#33CCFF"/>
    </inkml:brush>
  </inkml:definitions>
  <inkml:trace contextRef="#ctx0" brushRef="#br0">0 58 24575,'58'-1'0,"75"-12"0,-79 9 0,0 1 0,59 6 0,76-3 0,-130-8 0,-33 4 0,44-1 0,-26 5 0,0-1 0,61-11 0,-81 8 0,0 1 0,1 1 0,-1 2 0,1 0 0,-1 2 0,1 0 0,40 10 0,-44-5-118,5 2-194,1-2 0,-1 0 1,46 4-1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FA9A-8890-D5EC-0C1B-6EF03FCFD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A048B-F495-D0C7-21BF-138AA1140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1490A-F7DC-2029-EC28-6A0AB4FF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55E51-FCCE-FC53-07EA-9CDA7609F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E3272-0ACB-BE18-A02B-58AE818F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0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4CA3A-9B08-C95D-C348-7ADE27530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ABFFB-9843-D9EC-3BA1-AC0A9C5CC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10663-BFAB-AA8D-B905-224093B9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077F-E54D-F9CE-AE63-BBBFE34F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29F18-A615-A38B-1808-DC85E62D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4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AF6F2-3DD5-E63C-519B-F14933C82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752D8-FD05-5276-7978-A1ED8DD4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AC68D-C241-267F-787E-EBB06C4A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BD1CE-BCF1-B5DF-C78B-15B56C1A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D3143-85C2-31BA-B6D9-58A6E0B1A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8AD4-D7FC-3E63-DEF6-021DEB7F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DB74-4426-1913-6B59-8D24A31A2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535B-2A6C-BAF1-2C13-16FF99D07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189FC-9075-DEFD-3986-DA59790E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2827A-DDF9-617C-1481-2B555E7B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4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C6F93-C67F-3FE2-B76E-3588BED2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F745F-43D8-EF50-1CFE-E3D951906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7A319-56EA-94DC-E7FD-73FBD57DE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FFCB-C9A2-0FB9-1244-072534A8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AA3F4-2A3B-3030-3684-28F2B4D2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77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8EA3-5453-B971-6323-0529E6BE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3759-7317-86B0-7A44-3F5EB59BC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18758-E809-6B2E-84D6-CF603D18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14B4C-CF2A-620F-A179-67B2405F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93BD2-F962-B725-596A-5A5D41D9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B47FD-5265-8A45-FF89-2F489E90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0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EDC81-05F6-0B5A-19D9-BFCC9F8EA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97E8F-956A-8889-4557-EA3FE01E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95C04-BC37-80BC-20B4-549FAD6F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35BA9C-F2E4-C9A8-E624-24A73120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1BC02-08FE-3C58-CD13-9CED04E1D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BCEC40-9933-16E0-0438-39CB30B5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5A63B-0BA7-8B0A-FADB-5EB0815F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A0F0E-0B0F-BB79-A185-79C52FA7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6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D666-ADDF-60CF-103F-90336DB1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04F0B9-6DEC-2298-89D4-518B5EAB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CDA1C-E00D-B7BB-5F3D-DB1852A4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90286-1FD1-4D11-D735-BF34F1BE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9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A124C3-3B32-BBE9-E5F9-EF579678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DBC13-D477-23B0-F8AB-499686B4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46D63-2911-4ECC-FF6F-5BDEB6B6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37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C838D-1E95-09DA-08D1-44E05F08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169AF-B2DB-84D9-A764-B7E93D863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DC3A5-D942-6820-F3AE-0FA8920C8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DCEA4-8E9C-EE17-833B-E507D623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4F1E2-82AE-CACC-4115-F04DA7FE7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93EF-0479-367E-F71B-819E3228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02C2-FBAE-B053-AC8E-12CAD49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1E232-2010-C952-F6E1-1E98E2D56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F1490-E769-10D7-A1B0-F931A0DE8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DCD79-C781-290D-A275-A15C74664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171A-6785-8CA2-AAD8-D73FDB468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FE6D2-57F6-040E-4817-F464B611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33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97206-1D3B-9F29-55B7-88479AE1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556CD-A666-6087-5877-D5242F849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3E1D4-0FA9-1F71-5506-5FEC25E416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EBD39-4744-45CD-90D6-B094F5E9C586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4878A-30CA-764C-1A38-5ABD326C4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9CA08-5379-06FC-26CA-15B7D32B0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E37F-DD1B-4DF0-BB69-E2251465CE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9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3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customXml" Target="../ink/ink2.xml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customXml" Target="../ink/ink1.xml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6.xml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arper-data-science.github.io/website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stats-bootcamp.github.io/website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7041-2022.github.io/website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7081-2022.github.io/website/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join.slack.com/t/ha-eda-party/shared_invite/zt-w19od3dz-6bjo~dTC_GQeSUUv3B8XzQ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B3A3CA-B15D-ED06-BA87-A220A6C45243}"/>
              </a:ext>
            </a:extLst>
          </p:cNvPr>
          <p:cNvSpPr txBox="1"/>
          <p:nvPr/>
        </p:nvSpPr>
        <p:spPr>
          <a:xfrm>
            <a:off x="991791" y="1840203"/>
            <a:ext cx="60936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Modern statistics knowledge and skills: what you need and how to get it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425C1-E5B2-5021-73B6-F46BF2652554}"/>
              </a:ext>
            </a:extLst>
          </p:cNvPr>
          <p:cNvSpPr txBox="1"/>
          <p:nvPr/>
        </p:nvSpPr>
        <p:spPr>
          <a:xfrm>
            <a:off x="2005447" y="3661513"/>
            <a:ext cx="406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Some challenges, thoughts, and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8E3236-870D-B4A4-01AE-0A0704BAEFE9}"/>
              </a:ext>
            </a:extLst>
          </p:cNvPr>
          <p:cNvSpPr txBox="1"/>
          <p:nvPr/>
        </p:nvSpPr>
        <p:spPr>
          <a:xfrm>
            <a:off x="196266" y="5782602"/>
            <a:ext cx="2522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Ed Harris</a:t>
            </a:r>
          </a:p>
          <a:p>
            <a:r>
              <a:rPr lang="en-GB" dirty="0"/>
              <a:t>Harper Adams University</a:t>
            </a:r>
          </a:p>
          <a:p>
            <a:r>
              <a:rPr lang="en-GB" dirty="0"/>
              <a:t>2023-10-04</a:t>
            </a:r>
          </a:p>
        </p:txBody>
      </p:sp>
      <p:pic>
        <p:nvPicPr>
          <p:cNvPr id="8" name="Picture 2" descr="brown alligator on body of water">
            <a:extLst>
              <a:ext uri="{FF2B5EF4-FFF2-40B4-BE49-F238E27FC236}">
                <a16:creationId xmlns:a16="http://schemas.microsoft.com/office/drawing/2014/main" id="{9C1CD197-F846-1998-C487-61D3CF9D0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54" y="0"/>
            <a:ext cx="457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F9E01-6EE5-B431-6264-3E2562335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232" y="86833"/>
            <a:ext cx="1272055" cy="9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6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28700" y="1479177"/>
            <a:ext cx="9501468" cy="470824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buSzPct val="90000"/>
              <a:tabLst>
                <a:tab pos="212923" algn="l"/>
              </a:tabLst>
            </a:pPr>
            <a:r>
              <a:rPr sz="2118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Leave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your data </a:t>
            </a:r>
            <a:r>
              <a:rPr sz="2118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ﬁle </a:t>
            </a:r>
            <a:r>
              <a:rPr lang="en-GB" sz="2118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raw and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uncorrected, with </a:t>
            </a:r>
            <a:r>
              <a:rPr sz="2118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warts</a:t>
            </a:r>
            <a:endParaRPr lang="en-US" sz="2118" b="1" spc="-4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11206">
              <a:spcBef>
                <a:spcPts val="88"/>
              </a:spcBef>
              <a:buSzPct val="90000"/>
              <a:tabLst>
                <a:tab pos="212923" algn="l"/>
              </a:tabLst>
            </a:pPr>
            <a:endParaRPr sz="2118" b="1" dirty="0">
              <a:latin typeface="Calibri"/>
              <a:cs typeface="Calibri"/>
            </a:endParaRPr>
          </a:p>
          <a:p>
            <a:pPr marL="716094" lvl="1" indent="-302575">
              <a:spcBef>
                <a:spcPts val="1257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spc="-4" dirty="0">
                <a:latin typeface="Calibri"/>
                <a:cs typeface="Calibri"/>
              </a:rPr>
              <a:t>Otherwise</a:t>
            </a:r>
            <a:r>
              <a:rPr lang="en-GB" sz="2118" spc="-4" dirty="0">
                <a:latin typeface="Calibri"/>
                <a:cs typeface="Calibri"/>
              </a:rPr>
              <a:t>,</a:t>
            </a:r>
            <a:r>
              <a:rPr sz="2118" spc="-4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you might </a:t>
            </a:r>
            <a:r>
              <a:rPr sz="2118" spc="-9" dirty="0">
                <a:latin typeface="Calibri"/>
                <a:cs typeface="Calibri"/>
              </a:rPr>
              <a:t>change </a:t>
            </a:r>
            <a:r>
              <a:rPr sz="2118" spc="-4" dirty="0">
                <a:latin typeface="Calibri"/>
                <a:cs typeface="Calibri"/>
              </a:rPr>
              <a:t>something that </a:t>
            </a:r>
            <a:r>
              <a:rPr sz="2118" dirty="0">
                <a:latin typeface="Calibri"/>
                <a:cs typeface="Calibri"/>
              </a:rPr>
              <a:t>you </a:t>
            </a:r>
            <a:r>
              <a:rPr sz="2118" spc="-4" dirty="0">
                <a:latin typeface="Calibri"/>
                <a:cs typeface="Calibri"/>
              </a:rPr>
              <a:t>later discover </a:t>
            </a:r>
            <a:r>
              <a:rPr sz="2118" spc="-9" dirty="0">
                <a:latin typeface="Calibri"/>
                <a:cs typeface="Calibri"/>
              </a:rPr>
              <a:t>was </a:t>
            </a:r>
            <a:r>
              <a:rPr sz="2118" spc="-4" dirty="0">
                <a:latin typeface="Calibri"/>
                <a:cs typeface="Calibri"/>
              </a:rPr>
              <a:t>correct</a:t>
            </a:r>
            <a:r>
              <a:rPr lang="en-US" sz="2118" spc="-4" dirty="0">
                <a:latin typeface="Calibri"/>
                <a:cs typeface="Calibri"/>
              </a:rPr>
              <a:t>; </a:t>
            </a:r>
            <a:r>
              <a:rPr lang="en-US" sz="2118" b="1" spc="-4" dirty="0">
                <a:latin typeface="Calibri"/>
                <a:cs typeface="Calibri"/>
              </a:rPr>
              <a:t>reduces reproducibility </a:t>
            </a:r>
            <a:r>
              <a:rPr lang="en-US" sz="2118" spc="-4" dirty="0">
                <a:latin typeface="Calibri"/>
                <a:cs typeface="Calibri"/>
              </a:rPr>
              <a:t>erasing assumptions</a:t>
            </a:r>
            <a:endParaRPr sz="2118" dirty="0">
              <a:latin typeface="Calibri"/>
              <a:cs typeface="Calibri"/>
            </a:endParaRPr>
          </a:p>
          <a:p>
            <a:pPr marL="716654" marR="205639" lvl="1" indent="-302575">
              <a:lnSpc>
                <a:spcPct val="116900"/>
              </a:lnSpc>
              <a:spcBef>
                <a:spcPts val="887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b="1" spc="-4" dirty="0">
                <a:latin typeface="Calibri"/>
                <a:cs typeface="Calibri"/>
              </a:rPr>
              <a:t>Make corrections instead using </a:t>
            </a:r>
            <a:r>
              <a:rPr lang="en-GB" sz="2118" b="1" dirty="0">
                <a:latin typeface="Calibri"/>
                <a:cs typeface="Calibri"/>
              </a:rPr>
              <a:t>an open</a:t>
            </a:r>
            <a:r>
              <a:rPr sz="2118" b="1" dirty="0">
                <a:latin typeface="Calibri"/>
                <a:cs typeface="Calibri"/>
              </a:rPr>
              <a:t> </a:t>
            </a:r>
            <a:r>
              <a:rPr sz="2118" b="1" spc="-4" dirty="0">
                <a:latin typeface="Calibri"/>
                <a:cs typeface="Calibri"/>
              </a:rPr>
              <a:t>script</a:t>
            </a:r>
            <a:r>
              <a:rPr lang="en-GB" sz="2118" b="1" spc="-4" dirty="0" err="1">
                <a:latin typeface="Calibri"/>
                <a:cs typeface="Calibri"/>
              </a:rPr>
              <a:t>ing</a:t>
            </a:r>
            <a:r>
              <a:rPr sz="2118" b="1" spc="-4" dirty="0">
                <a:latin typeface="Calibri"/>
                <a:cs typeface="Calibri"/>
              </a:rPr>
              <a:t> language </a:t>
            </a:r>
            <a:r>
              <a:rPr sz="2118" spc="-4" dirty="0">
                <a:latin typeface="Calibri"/>
                <a:cs typeface="Calibri"/>
              </a:rPr>
              <a:t>(</a:t>
            </a:r>
            <a:r>
              <a:rPr lang="en-GB" sz="2118" spc="-4" dirty="0">
                <a:latin typeface="Calibri"/>
                <a:cs typeface="Calibri"/>
              </a:rPr>
              <a:t>e.g. </a:t>
            </a:r>
            <a:r>
              <a:rPr sz="2118" spc="-4" dirty="0">
                <a:latin typeface="Calibri"/>
                <a:cs typeface="Calibri"/>
              </a:rPr>
              <a:t>R) so </a:t>
            </a:r>
            <a:r>
              <a:rPr sz="2118" dirty="0">
                <a:latin typeface="Calibri"/>
                <a:cs typeface="Calibri"/>
              </a:rPr>
              <a:t>you </a:t>
            </a:r>
            <a:r>
              <a:rPr sz="2118" spc="-4" dirty="0">
                <a:latin typeface="Calibri"/>
                <a:cs typeface="Calibri"/>
              </a:rPr>
              <a:t>have </a:t>
            </a:r>
            <a:r>
              <a:rPr sz="2118" dirty="0">
                <a:latin typeface="Calibri"/>
                <a:cs typeface="Calibri"/>
              </a:rPr>
              <a:t>a </a:t>
            </a:r>
            <a:r>
              <a:rPr sz="2118" spc="-4" dirty="0">
                <a:latin typeface="Calibri"/>
                <a:cs typeface="Calibri"/>
              </a:rPr>
              <a:t>record, </a:t>
            </a:r>
            <a:r>
              <a:rPr sz="2118" spc="-9" dirty="0">
                <a:latin typeface="Calibri"/>
                <a:cs typeface="Calibri"/>
              </a:rPr>
              <a:t>and </a:t>
            </a:r>
            <a:r>
              <a:rPr sz="2118" spc="-4" dirty="0">
                <a:latin typeface="Calibri"/>
                <a:cs typeface="Calibri"/>
              </a:rPr>
              <a:t>can undo later </a:t>
            </a:r>
            <a:r>
              <a:rPr sz="2118" dirty="0">
                <a:latin typeface="Calibri"/>
                <a:cs typeface="Calibri"/>
              </a:rPr>
              <a:t>if </a:t>
            </a:r>
            <a:r>
              <a:rPr sz="2118" spc="-4" dirty="0">
                <a:latin typeface="Calibri"/>
                <a:cs typeface="Calibri"/>
              </a:rPr>
              <a:t>necessary</a:t>
            </a:r>
            <a:endParaRPr sz="2118" dirty="0">
              <a:latin typeface="Calibri"/>
              <a:cs typeface="Calibri"/>
            </a:endParaRPr>
          </a:p>
          <a:p>
            <a:pPr marL="716094" lvl="1" indent="-302575">
              <a:spcBef>
                <a:spcPts val="1227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b="1" spc="-4" dirty="0">
                <a:latin typeface="Calibri"/>
                <a:cs typeface="Calibri"/>
              </a:rPr>
              <a:t>Corrections directly </a:t>
            </a:r>
            <a:r>
              <a:rPr sz="2118" b="1" dirty="0">
                <a:latin typeface="Calibri"/>
                <a:cs typeface="Calibri"/>
              </a:rPr>
              <a:t>to the </a:t>
            </a:r>
            <a:r>
              <a:rPr sz="2118" b="1" spc="-4" dirty="0">
                <a:latin typeface="Calibri"/>
                <a:cs typeface="Calibri"/>
              </a:rPr>
              <a:t>data </a:t>
            </a:r>
            <a:r>
              <a:rPr sz="2118" b="1" dirty="0">
                <a:latin typeface="Calibri"/>
                <a:cs typeface="Calibri"/>
              </a:rPr>
              <a:t>file go </a:t>
            </a:r>
            <a:r>
              <a:rPr sz="2118" b="1" spc="-4" dirty="0">
                <a:latin typeface="Calibri"/>
                <a:cs typeface="Calibri"/>
              </a:rPr>
              <a:t>unrecorded </a:t>
            </a:r>
            <a:r>
              <a:rPr sz="2118" dirty="0">
                <a:latin typeface="Calibri"/>
                <a:cs typeface="Calibri"/>
              </a:rPr>
              <a:t>– you </a:t>
            </a:r>
            <a:r>
              <a:rPr sz="2118" spc="-4" dirty="0">
                <a:latin typeface="Calibri"/>
                <a:cs typeface="Calibri"/>
              </a:rPr>
              <a:t>have no record of </a:t>
            </a:r>
            <a:r>
              <a:rPr sz="2118" dirty="0">
                <a:latin typeface="Calibri"/>
                <a:cs typeface="Calibri"/>
              </a:rPr>
              <a:t>the </a:t>
            </a:r>
            <a:r>
              <a:rPr sz="2118" spc="-9" dirty="0">
                <a:latin typeface="Calibri"/>
                <a:cs typeface="Calibri"/>
              </a:rPr>
              <a:t>change </a:t>
            </a:r>
            <a:r>
              <a:rPr sz="2118" dirty="0">
                <a:latin typeface="Calibri"/>
                <a:cs typeface="Calibri"/>
              </a:rPr>
              <a:t>you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spc="4" dirty="0">
                <a:latin typeface="Calibri"/>
                <a:cs typeface="Calibri"/>
              </a:rPr>
              <a:t>made</a:t>
            </a:r>
            <a:endParaRPr sz="2118" dirty="0">
              <a:latin typeface="Calibri"/>
              <a:cs typeface="Calibri"/>
            </a:endParaRPr>
          </a:p>
          <a:p>
            <a:pPr marL="716654" marR="4483" lvl="1" indent="-302575">
              <a:lnSpc>
                <a:spcPct val="117000"/>
              </a:lnSpc>
              <a:spcBef>
                <a:spcPts val="882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b="1" spc="-4" dirty="0">
                <a:latin typeface="Calibri"/>
                <a:cs typeface="Calibri"/>
              </a:rPr>
              <a:t>Keep </a:t>
            </a:r>
            <a:r>
              <a:rPr sz="2118" b="1" dirty="0">
                <a:latin typeface="Calibri"/>
                <a:cs typeface="Calibri"/>
              </a:rPr>
              <a:t>comments in your </a:t>
            </a:r>
            <a:r>
              <a:rPr sz="2118" b="1" spc="-4" dirty="0">
                <a:latin typeface="Calibri"/>
                <a:cs typeface="Calibri"/>
              </a:rPr>
              <a:t>script (command) file </a:t>
            </a:r>
            <a:r>
              <a:rPr sz="2118" b="1" spc="-9" dirty="0">
                <a:latin typeface="Calibri"/>
                <a:cs typeface="Calibri"/>
              </a:rPr>
              <a:t>that </a:t>
            </a:r>
            <a:r>
              <a:rPr sz="2118" b="1" spc="4" dirty="0">
                <a:latin typeface="Calibri"/>
                <a:cs typeface="Calibri"/>
              </a:rPr>
              <a:t>explains </a:t>
            </a:r>
            <a:r>
              <a:rPr sz="2118" b="1" spc="-4" dirty="0">
                <a:latin typeface="Calibri"/>
                <a:cs typeface="Calibri"/>
              </a:rPr>
              <a:t>reasons for corrections</a:t>
            </a:r>
            <a:r>
              <a:rPr sz="2118" spc="-4" dirty="0">
                <a:latin typeface="Calibri"/>
                <a:cs typeface="Calibri"/>
              </a:rPr>
              <a:t>, so </a:t>
            </a:r>
            <a:r>
              <a:rPr sz="2118" dirty="0">
                <a:latin typeface="Calibri"/>
                <a:cs typeface="Calibri"/>
              </a:rPr>
              <a:t>you </a:t>
            </a:r>
            <a:r>
              <a:rPr sz="2118" spc="-9" dirty="0">
                <a:latin typeface="Calibri"/>
                <a:cs typeface="Calibri"/>
              </a:rPr>
              <a:t>can </a:t>
            </a:r>
            <a:r>
              <a:rPr sz="2118" dirty="0">
                <a:latin typeface="Calibri"/>
                <a:cs typeface="Calibri"/>
              </a:rPr>
              <a:t>redo </a:t>
            </a:r>
            <a:r>
              <a:rPr sz="2118" spc="-4" dirty="0">
                <a:latin typeface="Calibri"/>
                <a:cs typeface="Calibri"/>
              </a:rPr>
              <a:t>or reevaluate</a:t>
            </a:r>
            <a:r>
              <a:rPr sz="2118" spc="-13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later</a:t>
            </a:r>
          </a:p>
          <a:p>
            <a:pPr lvl="1">
              <a:lnSpc>
                <a:spcPct val="100000"/>
              </a:lnSpc>
            </a:pPr>
            <a:endParaRPr sz="2118" dirty="0">
              <a:latin typeface="Calibri"/>
              <a:cs typeface="Calibri"/>
            </a:endParaRPr>
          </a:p>
          <a:p>
            <a:pPr lvl="1">
              <a:spcBef>
                <a:spcPts val="40"/>
              </a:spcBef>
            </a:pPr>
            <a:endParaRPr sz="2118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1E536-C5B7-0CC5-13D3-2EFC4A8E3582}"/>
              </a:ext>
            </a:extLst>
          </p:cNvPr>
          <p:cNvSpPr txBox="1"/>
          <p:nvPr/>
        </p:nvSpPr>
        <p:spPr>
          <a:xfrm>
            <a:off x="624840" y="350520"/>
            <a:ext cx="616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Further data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21916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A154-B05E-5441-3B6A-778C7BDF8C52}"/>
              </a:ext>
            </a:extLst>
          </p:cNvPr>
          <p:cNvSpPr txBox="1"/>
          <p:nvPr/>
        </p:nvSpPr>
        <p:spPr>
          <a:xfrm>
            <a:off x="624840" y="350520"/>
            <a:ext cx="435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Reproducible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5C643-D44E-67BB-0C46-68B9443344EE}"/>
              </a:ext>
            </a:extLst>
          </p:cNvPr>
          <p:cNvSpPr txBox="1"/>
          <p:nvPr/>
        </p:nvSpPr>
        <p:spPr>
          <a:xfrm>
            <a:off x="739498" y="3001165"/>
            <a:ext cx="1057885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Your analysis and data can be used in the future to EXACTLY reproduce your results:</a:t>
            </a:r>
          </a:p>
          <a:p>
            <a:endParaRPr lang="en-GB" sz="2400" dirty="0"/>
          </a:p>
          <a:p>
            <a:r>
              <a:rPr lang="en-GB" sz="2400" dirty="0"/>
              <a:t>By your future self</a:t>
            </a:r>
          </a:p>
          <a:p>
            <a:endParaRPr lang="en-GB" sz="2400" dirty="0"/>
          </a:p>
          <a:p>
            <a:r>
              <a:rPr lang="en-GB" sz="2400" dirty="0"/>
              <a:t>By a colleague</a:t>
            </a:r>
          </a:p>
          <a:p>
            <a:endParaRPr lang="en-GB" sz="2400" dirty="0"/>
          </a:p>
          <a:p>
            <a:r>
              <a:rPr lang="en-GB" sz="2400" dirty="0"/>
              <a:t>For posterity, for meta analysis</a:t>
            </a:r>
          </a:p>
          <a:p>
            <a:endParaRPr lang="en-GB" sz="2400" dirty="0"/>
          </a:p>
          <a:p>
            <a:r>
              <a:rPr lang="en-GB" sz="2400" dirty="0"/>
              <a:t>By someone </a:t>
            </a:r>
            <a:r>
              <a:rPr lang="en-GB" sz="2400" b="1" dirty="0"/>
              <a:t>you have never spoken to, greatly respect, and perhaps slightly fear</a:t>
            </a:r>
          </a:p>
        </p:txBody>
      </p:sp>
      <p:pic>
        <p:nvPicPr>
          <p:cNvPr id="10242" name="Picture 2" descr="figure 1">
            <a:extLst>
              <a:ext uri="{FF2B5EF4-FFF2-40B4-BE49-F238E27FC236}">
                <a16:creationId xmlns:a16="http://schemas.microsoft.com/office/drawing/2014/main" id="{7606E6DC-967D-622C-DB20-B4CBB79A6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 r="26119" b="50000"/>
          <a:stretch/>
        </p:blipFill>
        <p:spPr bwMode="auto">
          <a:xfrm flipH="1">
            <a:off x="8589962" y="679351"/>
            <a:ext cx="2135187" cy="20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5A049AD-7626-3F95-A671-BEE4D6314637}"/>
              </a:ext>
            </a:extLst>
          </p:cNvPr>
          <p:cNvSpPr/>
          <p:nvPr/>
        </p:nvSpPr>
        <p:spPr>
          <a:xfrm>
            <a:off x="3454400" y="1104900"/>
            <a:ext cx="4870450" cy="1737515"/>
          </a:xfrm>
          <a:prstGeom prst="wedgeEllipseCallout">
            <a:avLst>
              <a:gd name="adj1" fmla="val 74244"/>
              <a:gd name="adj2" fmla="val 8490"/>
            </a:avLst>
          </a:prstGeom>
          <a:solidFill>
            <a:schemeClr val="accent4">
              <a:lumMod val="20000"/>
              <a:lumOff val="80000"/>
              <a:alpha val="66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lgerian" panose="04020705040A02060702" pitchFamily="82" charset="0"/>
              </a:rPr>
              <a:t>I expect your analysis to be reproducible…</a:t>
            </a:r>
          </a:p>
        </p:txBody>
      </p:sp>
    </p:spTree>
    <p:extLst>
      <p:ext uri="{BB962C8B-B14F-4D97-AF65-F5344CB8AC3E}">
        <p14:creationId xmlns:p14="http://schemas.microsoft.com/office/powerpoint/2010/main" val="403603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4DB68-E84B-4849-AB5B-B18D5F2E7E02}"/>
              </a:ext>
            </a:extLst>
          </p:cNvPr>
          <p:cNvSpPr txBox="1"/>
          <p:nvPr/>
        </p:nvSpPr>
        <p:spPr>
          <a:xfrm>
            <a:off x="933450" y="2790195"/>
            <a:ext cx="10771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</a:t>
            </a:r>
            <a:r>
              <a:rPr lang="en-US" sz="3200" b="1" dirty="0"/>
              <a:t>open source</a:t>
            </a:r>
            <a:r>
              <a:rPr lang="en-US" sz="3200" dirty="0"/>
              <a:t>, </a:t>
            </a:r>
            <a:r>
              <a:rPr lang="en-US" sz="3200" b="1" dirty="0"/>
              <a:t>scripted</a:t>
            </a:r>
            <a:r>
              <a:rPr lang="en-US" sz="3200" dirty="0"/>
              <a:t> software for analyses and </a:t>
            </a:r>
            <a:r>
              <a:rPr lang="en-US" sz="3200" b="1" dirty="0"/>
              <a:t>store data in an open format</a:t>
            </a:r>
          </a:p>
          <a:p>
            <a:endParaRPr lang="en-US" sz="3200" dirty="0"/>
          </a:p>
          <a:p>
            <a:r>
              <a:rPr lang="en-US" sz="3200" dirty="0"/>
              <a:t>Reproducibility, collaboration, data in tidy format</a:t>
            </a:r>
          </a:p>
          <a:p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E6DAF-C718-4593-849A-CCD922DD0DA4}"/>
              </a:ext>
            </a:extLst>
          </p:cNvPr>
          <p:cNvSpPr txBox="1"/>
          <p:nvPr/>
        </p:nvSpPr>
        <p:spPr>
          <a:xfrm>
            <a:off x="1677667" y="1652264"/>
            <a:ext cx="5388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does it look like?</a:t>
            </a:r>
            <a:endParaRPr lang="en-GB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714B0D-52A0-E293-FC50-CCE614D4B4FA}"/>
              </a:ext>
            </a:extLst>
          </p:cNvPr>
          <p:cNvSpPr txBox="1"/>
          <p:nvPr/>
        </p:nvSpPr>
        <p:spPr>
          <a:xfrm>
            <a:off x="624840" y="350520"/>
            <a:ext cx="435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Reproducible practice</a:t>
            </a:r>
          </a:p>
        </p:txBody>
      </p:sp>
    </p:spTree>
    <p:extLst>
      <p:ext uri="{BB962C8B-B14F-4D97-AF65-F5344CB8AC3E}">
        <p14:creationId xmlns:p14="http://schemas.microsoft.com/office/powerpoint/2010/main" val="253313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89542" y="996851"/>
            <a:ext cx="9212916" cy="4583887"/>
          </a:xfrm>
          <a:prstGeom prst="rect">
            <a:avLst/>
          </a:prstGeom>
        </p:spPr>
        <p:txBody>
          <a:bodyPr vert="horz" wrap="square" lIns="0" tIns="168088" rIns="0" bIns="0" rtlCol="0">
            <a:spAutoFit/>
          </a:bodyPr>
          <a:lstStyle/>
          <a:p>
            <a:pPr marL="212923">
              <a:spcBef>
                <a:spcPts val="1235"/>
              </a:spcBef>
              <a:buSzPct val="90000"/>
              <a:tabLst>
                <a:tab pos="414640" algn="l"/>
              </a:tabLst>
            </a:pPr>
            <a:endParaRPr lang="en-GB" sz="1765" b="1" spc="-4" dirty="0">
              <a:uFill>
                <a:solidFill>
                  <a:srgbClr val="000000"/>
                </a:solidFill>
              </a:uFill>
              <a:latin typeface="Calibri"/>
              <a:cs typeface="Calibri"/>
            </a:endParaRPr>
          </a:p>
          <a:p>
            <a:pPr marL="212923">
              <a:spcBef>
                <a:spcPts val="1235"/>
              </a:spcBef>
              <a:buSzPct val="90000"/>
              <a:tabLst>
                <a:tab pos="414640" algn="l"/>
              </a:tabLst>
            </a:pPr>
            <a:r>
              <a:rPr lang="en-GB" sz="1765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Script-based analysis</a:t>
            </a:r>
            <a:endParaRPr lang="en-GB" sz="1765" b="1" dirty="0">
              <a:latin typeface="Calibri"/>
              <a:cs typeface="Calibri"/>
            </a:endParaRPr>
          </a:p>
          <a:p>
            <a:pPr marL="917811" lvl="1" indent="-302575">
              <a:spcBef>
                <a:spcPts val="1279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lang="en-GB" sz="1765" b="1" spc="-4" dirty="0">
                <a:latin typeface="Calibri"/>
                <a:cs typeface="Calibri"/>
              </a:rPr>
              <a:t>For </a:t>
            </a:r>
            <a:r>
              <a:rPr lang="en-GB" sz="1765" b="1" dirty="0">
                <a:latin typeface="Calibri"/>
                <a:cs typeface="Calibri"/>
              </a:rPr>
              <a:t>example: R, </a:t>
            </a:r>
            <a:r>
              <a:rPr lang="en-GB" sz="1765" b="1" spc="-4" dirty="0">
                <a:latin typeface="Calibri"/>
                <a:cs typeface="Calibri"/>
              </a:rPr>
              <a:t>Python, SAS </a:t>
            </a:r>
            <a:r>
              <a:rPr lang="en-GB" sz="1765" spc="-4" dirty="0">
                <a:latin typeface="Calibri"/>
                <a:cs typeface="Calibri"/>
              </a:rPr>
              <a:t>(SAS, </a:t>
            </a:r>
            <a:r>
              <a:rPr lang="en-GB" sz="1765" dirty="0">
                <a:latin typeface="Calibri"/>
                <a:cs typeface="Calibri"/>
              </a:rPr>
              <a:t>MATLAB are scripted but not open and not free</a:t>
            </a:r>
            <a:r>
              <a:rPr lang="en-GB" sz="1765" spc="-4" dirty="0">
                <a:latin typeface="Calibri"/>
                <a:cs typeface="Calibri"/>
              </a:rPr>
              <a:t>)</a:t>
            </a:r>
            <a:endParaRPr lang="en-GB" sz="1765" dirty="0">
              <a:latin typeface="Calibri"/>
              <a:cs typeface="Calibri"/>
            </a:endParaRPr>
          </a:p>
          <a:p>
            <a:pPr marL="917811" lvl="1" indent="-302575">
              <a:spcBef>
                <a:spcPts val="1209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sz="1765" b="1" spc="-4" dirty="0">
                <a:latin typeface="Calibri"/>
                <a:cs typeface="Calibri"/>
              </a:rPr>
              <a:t>Menu-based programs </a:t>
            </a:r>
            <a:r>
              <a:rPr sz="1765" b="1" dirty="0">
                <a:latin typeface="Calibri"/>
                <a:cs typeface="Calibri"/>
              </a:rPr>
              <a:t>leave </a:t>
            </a:r>
            <a:r>
              <a:rPr sz="1765" b="1" spc="-4" dirty="0">
                <a:latin typeface="Calibri"/>
                <a:cs typeface="Calibri"/>
              </a:rPr>
              <a:t>no </a:t>
            </a:r>
            <a:r>
              <a:rPr sz="1765" b="1" spc="-9" dirty="0">
                <a:latin typeface="Calibri"/>
                <a:cs typeface="Calibri"/>
              </a:rPr>
              <a:t>record </a:t>
            </a:r>
            <a:r>
              <a:rPr sz="1765" b="1" spc="-4" dirty="0">
                <a:latin typeface="Calibri"/>
                <a:cs typeface="Calibri"/>
              </a:rPr>
              <a:t>of </a:t>
            </a:r>
            <a:r>
              <a:rPr sz="1765" b="1" dirty="0">
                <a:latin typeface="Calibri"/>
                <a:cs typeface="Calibri"/>
              </a:rPr>
              <a:t>the </a:t>
            </a:r>
            <a:r>
              <a:rPr sz="1765" b="1" spc="-4" dirty="0">
                <a:latin typeface="Calibri"/>
                <a:cs typeface="Calibri"/>
              </a:rPr>
              <a:t>analyses </a:t>
            </a:r>
            <a:r>
              <a:rPr sz="1765" b="1" dirty="0">
                <a:latin typeface="Calibri"/>
                <a:cs typeface="Calibri"/>
              </a:rPr>
              <a:t>you </a:t>
            </a:r>
            <a:r>
              <a:rPr sz="1765" b="1" spc="-4" dirty="0">
                <a:latin typeface="Calibri"/>
                <a:cs typeface="Calibri"/>
              </a:rPr>
              <a:t>carried out</a:t>
            </a:r>
            <a:r>
              <a:rPr sz="1765" spc="-4" dirty="0">
                <a:latin typeface="Calibri"/>
                <a:cs typeface="Calibri"/>
              </a:rPr>
              <a:t>. </a:t>
            </a:r>
            <a:r>
              <a:rPr sz="1765" dirty="0">
                <a:latin typeface="Calibri"/>
                <a:cs typeface="Calibri"/>
              </a:rPr>
              <a:t>You </a:t>
            </a:r>
            <a:r>
              <a:rPr sz="1765" spc="-4" dirty="0">
                <a:latin typeface="Calibri"/>
                <a:cs typeface="Calibri"/>
              </a:rPr>
              <a:t>will forget. </a:t>
            </a:r>
            <a:r>
              <a:rPr sz="1765" dirty="0">
                <a:latin typeface="Calibri"/>
                <a:cs typeface="Calibri"/>
              </a:rPr>
              <a:t>Menus</a:t>
            </a:r>
            <a:r>
              <a:rPr sz="1765" spc="22" dirty="0">
                <a:latin typeface="Calibri"/>
                <a:cs typeface="Calibri"/>
              </a:rPr>
              <a:t> </a:t>
            </a:r>
            <a:r>
              <a:rPr sz="1765" spc="-4" dirty="0">
                <a:latin typeface="Calibri"/>
                <a:cs typeface="Calibri"/>
              </a:rPr>
              <a:t>change.</a:t>
            </a:r>
            <a:r>
              <a:rPr lang="en-GB" sz="1765" spc="-4" dirty="0">
                <a:latin typeface="Calibri"/>
                <a:cs typeface="Calibri"/>
              </a:rPr>
              <a:t> (hence avoid SPSS, </a:t>
            </a:r>
            <a:r>
              <a:rPr lang="en-GB" sz="1765" spc="-4" dirty="0" err="1">
                <a:latin typeface="Calibri"/>
                <a:cs typeface="Calibri"/>
              </a:rPr>
              <a:t>Genstat</a:t>
            </a:r>
            <a:r>
              <a:rPr lang="en-GB" sz="1765" spc="-4" dirty="0">
                <a:latin typeface="Calibri"/>
                <a:cs typeface="Calibri"/>
              </a:rPr>
              <a:t>, JMP, etc.)</a:t>
            </a:r>
            <a:endParaRPr sz="1765" dirty="0">
              <a:latin typeface="Calibri"/>
              <a:cs typeface="Calibri"/>
            </a:endParaRPr>
          </a:p>
          <a:p>
            <a:pPr marL="917811" lvl="1" indent="-302575">
              <a:spcBef>
                <a:spcPts val="1204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sz="1765" b="1" spc="-4" dirty="0">
                <a:highlight>
                  <a:srgbClr val="FFFF00"/>
                </a:highlight>
                <a:latin typeface="Calibri"/>
                <a:cs typeface="Calibri"/>
              </a:rPr>
              <a:t>Script </a:t>
            </a:r>
            <a:r>
              <a:rPr sz="1765" b="1" dirty="0">
                <a:highlight>
                  <a:srgbClr val="FFFF00"/>
                </a:highlight>
                <a:latin typeface="Calibri"/>
                <a:cs typeface="Calibri"/>
              </a:rPr>
              <a:t>files </a:t>
            </a:r>
            <a:r>
              <a:rPr sz="1765" b="1" spc="-4" dirty="0">
                <a:highlight>
                  <a:srgbClr val="FFFF00"/>
                </a:highlight>
                <a:latin typeface="Calibri"/>
                <a:cs typeface="Calibri"/>
              </a:rPr>
              <a:t>(commands) become </a:t>
            </a:r>
            <a:r>
              <a:rPr lang="en-GB" sz="1765" b="1" spc="-9" dirty="0">
                <a:highlight>
                  <a:srgbClr val="FFFF00"/>
                </a:highlight>
                <a:latin typeface="Calibri"/>
                <a:cs typeface="Calibri"/>
              </a:rPr>
              <a:t>a </a:t>
            </a:r>
            <a:r>
              <a:rPr sz="1765" b="1" spc="-4" dirty="0">
                <a:highlight>
                  <a:srgbClr val="FFFF00"/>
                </a:highlight>
                <a:latin typeface="Calibri"/>
                <a:cs typeface="Calibri"/>
              </a:rPr>
              <a:t>record of </a:t>
            </a:r>
            <a:r>
              <a:rPr sz="1765" b="1" dirty="0">
                <a:highlight>
                  <a:srgbClr val="FFFF00"/>
                </a:highlight>
                <a:latin typeface="Calibri"/>
                <a:cs typeface="Calibri"/>
              </a:rPr>
              <a:t>your</a:t>
            </a:r>
            <a:r>
              <a:rPr sz="1765" b="1" spc="22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1765" b="1" spc="-4" dirty="0">
                <a:highlight>
                  <a:srgbClr val="FFFF00"/>
                </a:highlight>
                <a:latin typeface="Calibri"/>
                <a:cs typeface="Calibri"/>
              </a:rPr>
              <a:t>analyses</a:t>
            </a:r>
            <a:endParaRPr sz="1765" b="1" dirty="0">
              <a:highlight>
                <a:srgbClr val="FFFF00"/>
              </a:highlight>
              <a:latin typeface="Calibri"/>
              <a:cs typeface="Calibri"/>
            </a:endParaRPr>
          </a:p>
          <a:p>
            <a:pPr marL="917811" lvl="1" indent="-302575">
              <a:spcBef>
                <a:spcPts val="1204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lang="en-GB" sz="1765" b="1" spc="-4" dirty="0">
                <a:latin typeface="Calibri"/>
                <a:cs typeface="Calibri"/>
              </a:rPr>
              <a:t>Use </a:t>
            </a:r>
            <a:r>
              <a:rPr sz="1765" b="1" spc="-4" dirty="0">
                <a:latin typeface="Calibri"/>
                <a:cs typeface="Calibri"/>
              </a:rPr>
              <a:t>detailed </a:t>
            </a:r>
            <a:r>
              <a:rPr sz="1765" b="1" dirty="0">
                <a:latin typeface="Calibri"/>
                <a:cs typeface="Calibri"/>
              </a:rPr>
              <a:t>comments </a:t>
            </a:r>
            <a:r>
              <a:rPr lang="en-GB" sz="1765" b="1" dirty="0">
                <a:latin typeface="Calibri"/>
                <a:cs typeface="Calibri"/>
              </a:rPr>
              <a:t>in your scripts </a:t>
            </a:r>
            <a:r>
              <a:rPr lang="en-GB" sz="1765" spc="-4" dirty="0">
                <a:latin typeface="Calibri"/>
                <a:cs typeface="Calibri"/>
              </a:rPr>
              <a:t>detailing </a:t>
            </a:r>
            <a:r>
              <a:rPr sz="1765" dirty="0">
                <a:latin typeface="Calibri"/>
                <a:cs typeface="Calibri"/>
              </a:rPr>
              <a:t>your </a:t>
            </a:r>
            <a:r>
              <a:rPr sz="1765" spc="-9" dirty="0">
                <a:latin typeface="Calibri"/>
                <a:cs typeface="Calibri"/>
              </a:rPr>
              <a:t>choices and</a:t>
            </a:r>
            <a:r>
              <a:rPr sz="1765" spc="-22" dirty="0">
                <a:latin typeface="Calibri"/>
                <a:cs typeface="Calibri"/>
              </a:rPr>
              <a:t> </a:t>
            </a:r>
            <a:r>
              <a:rPr sz="1765" spc="-4" dirty="0">
                <a:latin typeface="Calibri"/>
                <a:cs typeface="Calibri"/>
              </a:rPr>
              <a:t>actions</a:t>
            </a:r>
            <a:endParaRPr sz="1765" dirty="0">
              <a:latin typeface="Calibri"/>
              <a:cs typeface="Calibri"/>
            </a:endParaRPr>
          </a:p>
          <a:p>
            <a:pPr marL="918371" marR="144003" lvl="1" indent="-302575">
              <a:lnSpc>
                <a:spcPct val="117000"/>
              </a:lnSpc>
              <a:spcBef>
                <a:spcPts val="882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sz="1765" b="1" spc="-4" dirty="0">
                <a:latin typeface="Calibri"/>
                <a:cs typeface="Calibri"/>
              </a:rPr>
              <a:t>RMarkdown</a:t>
            </a:r>
            <a:r>
              <a:rPr sz="1765" spc="-4" dirty="0">
                <a:latin typeface="Calibri"/>
                <a:cs typeface="Calibri"/>
              </a:rPr>
              <a:t> makes human-readable documents with </a:t>
            </a:r>
            <a:r>
              <a:rPr sz="1765" dirty="0">
                <a:latin typeface="Calibri"/>
                <a:cs typeface="Calibri"/>
              </a:rPr>
              <a:t>R </a:t>
            </a:r>
            <a:r>
              <a:rPr sz="1765" spc="-4" dirty="0">
                <a:latin typeface="Calibri"/>
                <a:cs typeface="Calibri"/>
              </a:rPr>
              <a:t>script, analysis </a:t>
            </a:r>
            <a:r>
              <a:rPr sz="1765" dirty="0">
                <a:latin typeface="Calibri"/>
                <a:cs typeface="Calibri"/>
              </a:rPr>
              <a:t>descriptions, </a:t>
            </a:r>
            <a:r>
              <a:rPr sz="1765" spc="-9" dirty="0">
                <a:latin typeface="Calibri"/>
                <a:cs typeface="Calibri"/>
              </a:rPr>
              <a:t>and </a:t>
            </a:r>
            <a:r>
              <a:rPr sz="1765" dirty="0">
                <a:latin typeface="Calibri"/>
                <a:cs typeface="Calibri"/>
              </a:rPr>
              <a:t>results </a:t>
            </a:r>
            <a:r>
              <a:rPr sz="1765" spc="-4" dirty="0">
                <a:latin typeface="Calibri"/>
                <a:cs typeface="Calibri"/>
              </a:rPr>
              <a:t>(e.g.,  </a:t>
            </a:r>
            <a:r>
              <a:rPr sz="1765" dirty="0">
                <a:latin typeface="Calibri"/>
                <a:cs typeface="Calibri"/>
              </a:rPr>
              <a:t>figures,</a:t>
            </a:r>
            <a:r>
              <a:rPr sz="1765" spc="-13" dirty="0">
                <a:latin typeface="Calibri"/>
                <a:cs typeface="Calibri"/>
              </a:rPr>
              <a:t> </a:t>
            </a:r>
            <a:r>
              <a:rPr sz="1765" spc="-4" dirty="0">
                <a:latin typeface="Calibri"/>
                <a:cs typeface="Calibri"/>
              </a:rPr>
              <a:t>tables)</a:t>
            </a:r>
            <a:endParaRPr sz="1765" dirty="0">
              <a:latin typeface="Calibri"/>
              <a:cs typeface="Calibri"/>
            </a:endParaRPr>
          </a:p>
          <a:p>
            <a:pPr marL="918371" marR="432009" lvl="1" indent="-302575">
              <a:lnSpc>
                <a:spcPct val="101899"/>
              </a:lnSpc>
              <a:spcBef>
                <a:spcPts val="1165"/>
              </a:spcBef>
              <a:buFont typeface="Arial" panose="020B0604020202020204" pitchFamily="34" charset="0"/>
              <a:buChar char="•"/>
              <a:tabLst>
                <a:tab pos="818073" algn="l"/>
              </a:tabLst>
            </a:pPr>
            <a:r>
              <a:rPr sz="1765" b="1" spc="-4" dirty="0">
                <a:latin typeface="Calibri"/>
                <a:cs typeface="Calibri"/>
              </a:rPr>
              <a:t>Consider using version control</a:t>
            </a:r>
            <a:r>
              <a:rPr sz="1765" spc="-4" dirty="0">
                <a:latin typeface="Calibri"/>
                <a:cs typeface="Calibri"/>
              </a:rPr>
              <a:t>, which records changes </a:t>
            </a:r>
            <a:r>
              <a:rPr sz="1765" dirty="0">
                <a:latin typeface="Calibri"/>
                <a:cs typeface="Calibri"/>
              </a:rPr>
              <a:t>over time </a:t>
            </a:r>
            <a:r>
              <a:rPr sz="1765" spc="-4" dirty="0">
                <a:latin typeface="Calibri"/>
                <a:cs typeface="Calibri"/>
              </a:rPr>
              <a:t>so that </a:t>
            </a:r>
            <a:r>
              <a:rPr sz="1765" dirty="0">
                <a:latin typeface="Calibri"/>
                <a:cs typeface="Calibri"/>
              </a:rPr>
              <a:t>you </a:t>
            </a:r>
            <a:r>
              <a:rPr sz="1765" spc="-9" dirty="0">
                <a:latin typeface="Calibri"/>
                <a:cs typeface="Calibri"/>
              </a:rPr>
              <a:t>can </a:t>
            </a:r>
            <a:r>
              <a:rPr sz="1765" spc="-4" dirty="0">
                <a:latin typeface="Calibri"/>
                <a:cs typeface="Calibri"/>
              </a:rPr>
              <a:t>undo or </a:t>
            </a:r>
            <a:r>
              <a:rPr sz="1765" dirty="0">
                <a:latin typeface="Calibri"/>
                <a:cs typeface="Calibri"/>
              </a:rPr>
              <a:t>retrieve  earlier versions </a:t>
            </a:r>
            <a:r>
              <a:rPr sz="1765" spc="-4" dirty="0">
                <a:latin typeface="Calibri"/>
                <a:cs typeface="Calibri"/>
              </a:rPr>
              <a:t>later (e.g., </a:t>
            </a:r>
            <a:r>
              <a:rPr sz="1765" dirty="0">
                <a:latin typeface="Calibri"/>
                <a:cs typeface="Calibri"/>
              </a:rPr>
              <a:t>keep </a:t>
            </a:r>
            <a:r>
              <a:rPr sz="1765" spc="-4" dirty="0">
                <a:latin typeface="Calibri"/>
                <a:cs typeface="Calibri"/>
              </a:rPr>
              <a:t>script </a:t>
            </a:r>
            <a:r>
              <a:rPr sz="1765" dirty="0">
                <a:latin typeface="Calibri"/>
                <a:cs typeface="Calibri"/>
              </a:rPr>
              <a:t>files </a:t>
            </a:r>
            <a:r>
              <a:rPr sz="1765" spc="-4" dirty="0">
                <a:latin typeface="Calibri"/>
                <a:cs typeface="Calibri"/>
              </a:rPr>
              <a:t>on</a:t>
            </a:r>
            <a:r>
              <a:rPr sz="1765" spc="-44" dirty="0">
                <a:latin typeface="Calibri"/>
                <a:cs typeface="Calibri"/>
              </a:rPr>
              <a:t> </a:t>
            </a:r>
            <a:r>
              <a:rPr sz="1765" b="1" dirty="0" err="1">
                <a:latin typeface="Calibri"/>
                <a:cs typeface="Calibri"/>
              </a:rPr>
              <a:t>Github</a:t>
            </a:r>
            <a:r>
              <a:rPr sz="1765" dirty="0">
                <a:latin typeface="Calibri"/>
                <a:cs typeface="Calibri"/>
              </a:rPr>
              <a:t>)</a:t>
            </a:r>
          </a:p>
          <a:p>
            <a:pPr>
              <a:spcBef>
                <a:spcPts val="35"/>
              </a:spcBef>
            </a:pPr>
            <a:endParaRPr sz="176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0FC830-AD96-43D8-B943-BD8FDFFC39F3}"/>
              </a:ext>
            </a:extLst>
          </p:cNvPr>
          <p:cNvSpPr txBox="1"/>
          <p:nvPr/>
        </p:nvSpPr>
        <p:spPr>
          <a:xfrm>
            <a:off x="678468" y="5899730"/>
            <a:ext cx="8516191" cy="64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206" marR="211242">
              <a:lnSpc>
                <a:spcPct val="116199"/>
              </a:lnSpc>
            </a:pPr>
            <a:r>
              <a:rPr lang="en-GB" sz="1588" spc="-4" dirty="0">
                <a:latin typeface="Calibri"/>
                <a:cs typeface="Calibri"/>
              </a:rPr>
              <a:t>Borer, E. T., E. </a:t>
            </a:r>
            <a:r>
              <a:rPr lang="en-GB" sz="1588" dirty="0">
                <a:latin typeface="Calibri"/>
                <a:cs typeface="Calibri"/>
              </a:rPr>
              <a:t>W. </a:t>
            </a:r>
            <a:r>
              <a:rPr lang="en-GB" sz="1588" spc="-4" dirty="0" err="1">
                <a:latin typeface="Calibri"/>
                <a:cs typeface="Calibri"/>
              </a:rPr>
              <a:t>Seabloom</a:t>
            </a:r>
            <a:r>
              <a:rPr lang="en-GB" sz="1588" spc="-4" dirty="0">
                <a:latin typeface="Calibri"/>
                <a:cs typeface="Calibri"/>
              </a:rPr>
              <a:t>, </a:t>
            </a:r>
            <a:r>
              <a:rPr lang="en-GB" sz="1588" dirty="0">
                <a:latin typeface="Calibri"/>
                <a:cs typeface="Calibri"/>
              </a:rPr>
              <a:t>M. </a:t>
            </a:r>
            <a:r>
              <a:rPr lang="en-GB" sz="1588" spc="-9" dirty="0">
                <a:latin typeface="Calibri"/>
                <a:cs typeface="Calibri"/>
              </a:rPr>
              <a:t>B. </a:t>
            </a:r>
            <a:r>
              <a:rPr lang="en-GB" sz="1588" spc="-4" dirty="0">
                <a:latin typeface="Calibri"/>
                <a:cs typeface="Calibri"/>
              </a:rPr>
              <a:t>Jones, and </a:t>
            </a:r>
            <a:r>
              <a:rPr lang="en-GB" sz="1588" dirty="0">
                <a:latin typeface="Calibri"/>
                <a:cs typeface="Calibri"/>
              </a:rPr>
              <a:t>M. </a:t>
            </a:r>
            <a:r>
              <a:rPr lang="en-GB" sz="1588" spc="-9" dirty="0" err="1">
                <a:latin typeface="Calibri"/>
                <a:cs typeface="Calibri"/>
              </a:rPr>
              <a:t>Schildhauer</a:t>
            </a:r>
            <a:r>
              <a:rPr lang="en-GB" sz="1588" spc="-9" dirty="0">
                <a:latin typeface="Calibri"/>
                <a:cs typeface="Calibri"/>
              </a:rPr>
              <a:t>. 2009. </a:t>
            </a:r>
            <a:r>
              <a:rPr lang="en-GB" sz="1588" dirty="0">
                <a:latin typeface="Calibri"/>
                <a:cs typeface="Calibri"/>
              </a:rPr>
              <a:t>Some </a:t>
            </a:r>
            <a:r>
              <a:rPr lang="en-GB" sz="1588" spc="-4" dirty="0">
                <a:latin typeface="Calibri"/>
                <a:cs typeface="Calibri"/>
              </a:rPr>
              <a:t>simple guidelines </a:t>
            </a:r>
            <a:r>
              <a:rPr lang="en-GB" sz="1588" spc="-9" dirty="0">
                <a:latin typeface="Calibri"/>
                <a:cs typeface="Calibri"/>
              </a:rPr>
              <a:t>for </a:t>
            </a:r>
            <a:r>
              <a:rPr lang="en-GB" sz="1588" spc="-4" dirty="0">
                <a:latin typeface="Calibri"/>
                <a:cs typeface="Calibri"/>
              </a:rPr>
              <a:t>effective </a:t>
            </a:r>
            <a:r>
              <a:rPr lang="en-GB" sz="1588" spc="13" dirty="0">
                <a:latin typeface="Calibri"/>
                <a:cs typeface="Calibri"/>
              </a:rPr>
              <a:t>data </a:t>
            </a:r>
            <a:r>
              <a:rPr lang="en-GB" sz="1588" spc="-4" dirty="0">
                <a:latin typeface="Calibri"/>
                <a:cs typeface="Calibri"/>
              </a:rPr>
              <a:t>management.  Bulletin </a:t>
            </a:r>
            <a:r>
              <a:rPr lang="en-GB" sz="1588" spc="4" dirty="0">
                <a:latin typeface="Calibri"/>
                <a:cs typeface="Calibri"/>
              </a:rPr>
              <a:t>of </a:t>
            </a:r>
            <a:r>
              <a:rPr lang="en-GB" sz="1588" spc="-4" dirty="0">
                <a:latin typeface="Calibri"/>
                <a:cs typeface="Calibri"/>
              </a:rPr>
              <a:t>the </a:t>
            </a:r>
            <a:r>
              <a:rPr lang="en-GB" sz="1588" dirty="0">
                <a:latin typeface="Calibri"/>
                <a:cs typeface="Calibri"/>
              </a:rPr>
              <a:t>Ecological </a:t>
            </a:r>
            <a:r>
              <a:rPr lang="en-GB" sz="1588" spc="-4" dirty="0">
                <a:latin typeface="Calibri"/>
                <a:cs typeface="Calibri"/>
              </a:rPr>
              <a:t>Society </a:t>
            </a:r>
            <a:r>
              <a:rPr lang="en-GB" sz="1588" spc="4" dirty="0">
                <a:latin typeface="Calibri"/>
                <a:cs typeface="Calibri"/>
              </a:rPr>
              <a:t>of </a:t>
            </a:r>
            <a:r>
              <a:rPr lang="en-GB" sz="1588" spc="-4" dirty="0">
                <a:latin typeface="Calibri"/>
                <a:cs typeface="Calibri"/>
              </a:rPr>
              <a:t>America </a:t>
            </a:r>
            <a:r>
              <a:rPr lang="en-GB" sz="1588" spc="-9" dirty="0">
                <a:latin typeface="Calibri"/>
                <a:cs typeface="Calibri"/>
              </a:rPr>
              <a:t>90:</a:t>
            </a:r>
            <a:r>
              <a:rPr lang="en-GB" sz="1588" spc="-22" dirty="0">
                <a:latin typeface="Calibri"/>
                <a:cs typeface="Calibri"/>
              </a:rPr>
              <a:t> </a:t>
            </a:r>
            <a:r>
              <a:rPr lang="en-GB" sz="1588" spc="-4" dirty="0">
                <a:latin typeface="Calibri"/>
                <a:cs typeface="Calibri"/>
              </a:rPr>
              <a:t>205-214.</a:t>
            </a:r>
            <a:endParaRPr lang="en-GB" sz="1588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C02B7-3FB6-24A2-018F-0DF41001A0C8}"/>
              </a:ext>
            </a:extLst>
          </p:cNvPr>
          <p:cNvSpPr txBox="1"/>
          <p:nvPr/>
        </p:nvSpPr>
        <p:spPr>
          <a:xfrm>
            <a:off x="624840" y="350520"/>
            <a:ext cx="4352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Reproducible practice</a:t>
            </a:r>
          </a:p>
        </p:txBody>
      </p:sp>
    </p:spTree>
    <p:extLst>
      <p:ext uri="{BB962C8B-B14F-4D97-AF65-F5344CB8AC3E}">
        <p14:creationId xmlns:p14="http://schemas.microsoft.com/office/powerpoint/2010/main" val="3257554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4716" y="1695712"/>
            <a:ext cx="9146241" cy="446542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400" dirty="0">
                <a:latin typeface="Calibri"/>
                <a:cs typeface="Calibri"/>
              </a:rPr>
              <a:t>R is a </a:t>
            </a:r>
            <a:r>
              <a:rPr sz="2400" b="1" spc="-4" dirty="0">
                <a:latin typeface="Calibri"/>
                <a:cs typeface="Calibri"/>
              </a:rPr>
              <a:t>language</a:t>
            </a:r>
            <a:r>
              <a:rPr sz="2400" spc="-4" dirty="0">
                <a:latin typeface="Calibri"/>
                <a:cs typeface="Calibri"/>
              </a:rPr>
              <a:t> </a:t>
            </a:r>
            <a:r>
              <a:rPr sz="2400" spc="-9" dirty="0">
                <a:latin typeface="Calibri"/>
                <a:cs typeface="Calibri"/>
              </a:rPr>
              <a:t>and </a:t>
            </a:r>
            <a:r>
              <a:rPr lang="en-US" sz="2400" b="1" dirty="0">
                <a:latin typeface="Calibri"/>
                <a:cs typeface="Calibri"/>
              </a:rPr>
              <a:t>software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for </a:t>
            </a:r>
            <a:r>
              <a:rPr sz="2400" spc="-9" dirty="0">
                <a:latin typeface="Calibri"/>
                <a:cs typeface="Calibri"/>
              </a:rPr>
              <a:t>statistical </a:t>
            </a:r>
            <a:r>
              <a:rPr sz="2400" spc="-4" dirty="0">
                <a:latin typeface="Calibri"/>
                <a:cs typeface="Calibri"/>
              </a:rPr>
              <a:t>computing </a:t>
            </a:r>
            <a:r>
              <a:rPr sz="2400" spc="-9" dirty="0">
                <a:latin typeface="Calibri"/>
                <a:cs typeface="Calibri"/>
              </a:rPr>
              <a:t>and</a:t>
            </a:r>
            <a:r>
              <a:rPr sz="2400" spc="9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graphics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13"/>
              </a:spcBef>
            </a:pPr>
            <a:endParaRPr sz="2400" dirty="0">
              <a:latin typeface="Calibri"/>
              <a:cs typeface="Calibri"/>
            </a:endParaRPr>
          </a:p>
          <a:p>
            <a:pPr marL="11206"/>
            <a:r>
              <a:rPr lang="en-US" sz="2400" dirty="0">
                <a:latin typeface="Calibri"/>
                <a:cs typeface="Calibri"/>
              </a:rPr>
              <a:t>R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9" dirty="0">
                <a:latin typeface="Calibri"/>
                <a:cs typeface="Calibri"/>
              </a:rPr>
              <a:t>GNU </a:t>
            </a:r>
            <a:r>
              <a:rPr sz="2400" dirty="0">
                <a:latin typeface="Calibri"/>
                <a:cs typeface="Calibri"/>
              </a:rPr>
              <a:t>Project, </a:t>
            </a:r>
            <a:r>
              <a:rPr sz="2400" spc="-4" dirty="0">
                <a:latin typeface="Calibri"/>
                <a:cs typeface="Calibri"/>
              </a:rPr>
              <a:t>free </a:t>
            </a:r>
            <a:r>
              <a:rPr lang="en-US" sz="2400" spc="-4" dirty="0">
                <a:latin typeface="Calibri"/>
                <a:cs typeface="Calibri"/>
              </a:rPr>
              <a:t>(as in </a:t>
            </a:r>
            <a:r>
              <a:rPr lang="en-US" sz="2400" b="1" spc="-4" dirty="0">
                <a:latin typeface="Calibri"/>
                <a:cs typeface="Calibri"/>
              </a:rPr>
              <a:t>“free beer”</a:t>
            </a:r>
            <a:r>
              <a:rPr lang="en-US" sz="2400" spc="-4" dirty="0">
                <a:latin typeface="Calibri"/>
                <a:cs typeface="Calibri"/>
              </a:rPr>
              <a:t>, also </a:t>
            </a:r>
            <a:r>
              <a:rPr lang="en-US" sz="2400" b="1" spc="-4" dirty="0">
                <a:latin typeface="Calibri"/>
                <a:cs typeface="Calibri"/>
              </a:rPr>
              <a:t>liberty</a:t>
            </a:r>
            <a:r>
              <a:rPr lang="en-US" sz="2400" spc="-4" dirty="0">
                <a:latin typeface="Calibri"/>
                <a:cs typeface="Calibri"/>
              </a:rPr>
              <a:t>…) </a:t>
            </a:r>
            <a:r>
              <a:rPr sz="2400" dirty="0">
                <a:latin typeface="Calibri"/>
                <a:cs typeface="Calibri"/>
              </a:rPr>
              <a:t>under the terms </a:t>
            </a:r>
            <a:r>
              <a:rPr sz="2400" spc="-4" dirty="0">
                <a:latin typeface="Calibri"/>
                <a:cs typeface="Calibri"/>
              </a:rPr>
              <a:t>of the Free Software </a:t>
            </a:r>
            <a:r>
              <a:rPr sz="2400" dirty="0">
                <a:latin typeface="Calibri"/>
                <a:cs typeface="Calibri"/>
              </a:rPr>
              <a:t>Foundation </a:t>
            </a:r>
            <a:r>
              <a:rPr sz="2400" spc="-9" dirty="0">
                <a:latin typeface="Calibri"/>
                <a:cs typeface="Calibri"/>
              </a:rPr>
              <a:t>GNU </a:t>
            </a:r>
            <a:r>
              <a:rPr sz="2400" spc="-4" dirty="0">
                <a:latin typeface="Calibri"/>
                <a:cs typeface="Calibri"/>
              </a:rPr>
              <a:t>General </a:t>
            </a:r>
            <a:r>
              <a:rPr sz="2400" dirty="0">
                <a:latin typeface="Calibri"/>
                <a:cs typeface="Calibri"/>
              </a:rPr>
              <a:t>Public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License</a:t>
            </a:r>
          </a:p>
          <a:p>
            <a:pPr>
              <a:spcBef>
                <a:spcPts val="4"/>
              </a:spcBef>
            </a:pPr>
            <a:endParaRPr sz="2400" dirty="0">
              <a:latin typeface="Calibri"/>
              <a:cs typeface="Calibri"/>
            </a:endParaRPr>
          </a:p>
          <a:p>
            <a:pPr marL="11206" marR="4483">
              <a:lnSpc>
                <a:spcPct val="101899"/>
              </a:lnSpc>
            </a:pPr>
            <a:r>
              <a:rPr sz="2400" dirty="0">
                <a:latin typeface="Calibri"/>
                <a:cs typeface="Calibri"/>
              </a:rPr>
              <a:t>R </a:t>
            </a:r>
            <a:r>
              <a:rPr sz="2400" spc="-9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inspired </a:t>
            </a:r>
            <a:r>
              <a:rPr sz="2400" spc="-4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S environment, </a:t>
            </a:r>
            <a:r>
              <a:rPr sz="2400" spc="-4" dirty="0">
                <a:latin typeface="Calibri"/>
                <a:cs typeface="Calibri"/>
              </a:rPr>
              <a:t>developed </a:t>
            </a:r>
            <a:r>
              <a:rPr sz="2400" spc="-9" dirty="0">
                <a:latin typeface="Calibri"/>
                <a:cs typeface="Calibri"/>
              </a:rPr>
              <a:t>at </a:t>
            </a:r>
            <a:r>
              <a:rPr sz="2400" b="1" dirty="0">
                <a:latin typeface="Calibri"/>
                <a:cs typeface="Calibri"/>
              </a:rPr>
              <a:t>Bell </a:t>
            </a:r>
            <a:r>
              <a:rPr sz="2400" b="1" spc="-4" dirty="0">
                <a:latin typeface="Calibri"/>
                <a:cs typeface="Calibri"/>
              </a:rPr>
              <a:t>Laboratories </a:t>
            </a:r>
            <a:r>
              <a:rPr sz="2400" spc="-4" dirty="0">
                <a:latin typeface="Calibri"/>
                <a:cs typeface="Calibri"/>
              </a:rPr>
              <a:t>(formerly AT&amp;T, now Lucent </a:t>
            </a:r>
            <a:r>
              <a:rPr sz="2400" dirty="0">
                <a:latin typeface="Calibri"/>
                <a:cs typeface="Calibri"/>
              </a:rPr>
              <a:t>Technologies)  </a:t>
            </a:r>
            <a:r>
              <a:rPr sz="2400" spc="-4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John </a:t>
            </a:r>
            <a:r>
              <a:rPr sz="2400" spc="-4" dirty="0">
                <a:latin typeface="Calibri"/>
                <a:cs typeface="Calibri"/>
              </a:rPr>
              <a:t>Chambers </a:t>
            </a:r>
            <a:r>
              <a:rPr sz="2400" spc="-9" dirty="0">
                <a:latin typeface="Calibri"/>
                <a:cs typeface="Calibri"/>
              </a:rPr>
              <a:t>and</a:t>
            </a:r>
            <a:r>
              <a:rPr sz="2400" spc="-13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colleagues</a:t>
            </a:r>
            <a:endParaRPr sz="2400" dirty="0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400" dirty="0">
              <a:latin typeface="Calibri"/>
              <a:cs typeface="Calibri"/>
            </a:endParaRPr>
          </a:p>
          <a:p>
            <a:pPr marL="11206"/>
            <a:r>
              <a:rPr sz="2400" b="1" dirty="0">
                <a:latin typeface="Calibri"/>
                <a:cs typeface="Calibri"/>
              </a:rPr>
              <a:t>R is the result </a:t>
            </a:r>
            <a:r>
              <a:rPr sz="2400" b="1" spc="-4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4" dirty="0">
                <a:latin typeface="Calibri"/>
                <a:cs typeface="Calibri"/>
              </a:rPr>
              <a:t>collaborative </a:t>
            </a:r>
            <a:r>
              <a:rPr sz="2400" b="1" dirty="0">
                <a:latin typeface="Calibri"/>
                <a:cs typeface="Calibri"/>
              </a:rPr>
              <a:t>effort </a:t>
            </a:r>
            <a:r>
              <a:rPr sz="2400" spc="-4" dirty="0">
                <a:latin typeface="Calibri"/>
                <a:cs typeface="Calibri"/>
              </a:rPr>
              <a:t>involving contributors from all </a:t>
            </a:r>
            <a:r>
              <a:rPr sz="2400" dirty="0">
                <a:latin typeface="Calibri"/>
                <a:cs typeface="Calibri"/>
              </a:rPr>
              <a:t>over 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" dirty="0">
                <a:latin typeface="Calibri"/>
                <a:cs typeface="Calibri"/>
              </a:rPr>
              <a:t>world</a:t>
            </a:r>
            <a:r>
              <a:rPr lang="en-US" sz="2400" spc="-4" dirty="0">
                <a:latin typeface="Calibri"/>
                <a:cs typeface="Calibri"/>
              </a:rPr>
              <a:t> – 1000s and 1000s of packages of “solutions” (currently ~20,000 packages!)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63CC1-3189-D44B-6FC8-32DAF3A9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037" y="93445"/>
            <a:ext cx="1663587" cy="1289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72ADE-E9F3-A87A-95AA-3F02FB617291}"/>
              </a:ext>
            </a:extLst>
          </p:cNvPr>
          <p:cNvSpPr txBox="1"/>
          <p:nvPr/>
        </p:nvSpPr>
        <p:spPr>
          <a:xfrm>
            <a:off x="624840" y="350520"/>
            <a:ext cx="3752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Using and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,033 Stages Of Grief Stock Photos, Pictures &amp;amp; Royalty-Free Images - iStock">
            <a:extLst>
              <a:ext uri="{FF2B5EF4-FFF2-40B4-BE49-F238E27FC236}">
                <a16:creationId xmlns:a16="http://schemas.microsoft.com/office/drawing/2014/main" id="{C45FE95F-79D5-4C29-A38A-86F7591F3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134" r="1" b="2553"/>
          <a:stretch/>
        </p:blipFill>
        <p:spPr bwMode="auto">
          <a:xfrm>
            <a:off x="2067458" y="118855"/>
            <a:ext cx="7300232" cy="673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5B600A-0E9F-41F1-8637-4D83115C151D}"/>
              </a:ext>
            </a:extLst>
          </p:cNvPr>
          <p:cNvSpPr txBox="1"/>
          <p:nvPr/>
        </p:nvSpPr>
        <p:spPr>
          <a:xfrm>
            <a:off x="4745559" y="3401143"/>
            <a:ext cx="1780750" cy="7189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STATS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67CA6-9E8D-4E55-9B2D-7A233BB9C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493"/>
          <a:stretch/>
        </p:blipFill>
        <p:spPr>
          <a:xfrm>
            <a:off x="3266988" y="2596806"/>
            <a:ext cx="941819" cy="7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125BF-85D7-5A70-C13C-2FD9D6F7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91" y="181560"/>
            <a:ext cx="1663587" cy="128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C984DD-7AAC-2B64-4F9F-038DEE8DCB9D}"/>
              </a:ext>
            </a:extLst>
          </p:cNvPr>
          <p:cNvSpPr txBox="1"/>
          <p:nvPr/>
        </p:nvSpPr>
        <p:spPr>
          <a:xfrm>
            <a:off x="2263140" y="579120"/>
            <a:ext cx="2244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D94CF3-D567-D345-A6F4-F6AC9B6823AB}"/>
              </a:ext>
            </a:extLst>
          </p:cNvPr>
          <p:cNvSpPr txBox="1"/>
          <p:nvPr/>
        </p:nvSpPr>
        <p:spPr>
          <a:xfrm>
            <a:off x="2485801" y="2043093"/>
            <a:ext cx="7488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Sharp learning curve </a:t>
            </a:r>
            <a:r>
              <a:rPr lang="en-GB" sz="2400" dirty="0"/>
              <a:t>especially right at beginning</a:t>
            </a:r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Data abstraction </a:t>
            </a:r>
            <a:r>
              <a:rPr lang="en-GB" sz="2400" dirty="0"/>
              <a:t>required</a:t>
            </a:r>
          </a:p>
          <a:p>
            <a:endParaRPr lang="en-GB" sz="2400" b="1" dirty="0"/>
          </a:p>
          <a:p>
            <a:r>
              <a:rPr lang="en-GB" sz="2400" b="1" dirty="0"/>
              <a:t>Basic programming concepts </a:t>
            </a:r>
            <a:r>
              <a:rPr lang="en-GB" sz="2400" dirty="0"/>
              <a:t>useful</a:t>
            </a:r>
          </a:p>
          <a:p>
            <a:endParaRPr lang="en-GB" sz="2400" dirty="0"/>
          </a:p>
          <a:p>
            <a:r>
              <a:rPr lang="en-GB" sz="2400" b="1" dirty="0"/>
              <a:t>Basic computer skills, file management </a:t>
            </a:r>
            <a:r>
              <a:rPr lang="en-GB" sz="2400" dirty="0"/>
              <a:t>needed</a:t>
            </a:r>
          </a:p>
          <a:p>
            <a:endParaRPr lang="en-GB" sz="2400" b="1" dirty="0"/>
          </a:p>
          <a:p>
            <a:r>
              <a:rPr lang="en-GB" sz="2400" b="1" spc="-4" dirty="0">
                <a:latin typeface="Calibri"/>
                <a:cs typeface="Calibri"/>
              </a:rPr>
              <a:t>Variation in command "</a:t>
            </a:r>
            <a:r>
              <a:rPr lang="en-GB" sz="2400" b="1" dirty="0">
                <a:latin typeface="Calibri"/>
                <a:cs typeface="Calibri"/>
              </a:rPr>
              <a:t>syntax“ style hard for beginners </a:t>
            </a:r>
            <a:r>
              <a:rPr lang="en-GB" sz="2400" spc="-4" dirty="0">
                <a:latin typeface="Calibri"/>
                <a:cs typeface="Calibri"/>
              </a:rPr>
              <a:t>(</a:t>
            </a:r>
            <a:r>
              <a:rPr lang="en-GB" sz="2400" spc="-4" dirty="0">
                <a:latin typeface="Courier New"/>
                <a:cs typeface="Courier New"/>
              </a:rPr>
              <a:t>plot</a:t>
            </a:r>
            <a:r>
              <a:rPr lang="en-GB" sz="2400" spc="-635" dirty="0">
                <a:latin typeface="Courier New"/>
                <a:cs typeface="Courier New"/>
              </a:rPr>
              <a:t> </a:t>
            </a:r>
            <a:r>
              <a:rPr lang="en-GB" sz="2400" spc="-4" dirty="0">
                <a:latin typeface="Calibri"/>
                <a:cs typeface="Calibri"/>
              </a:rPr>
              <a:t>vs </a:t>
            </a:r>
            <a:r>
              <a:rPr lang="en-GB" sz="2400" spc="-9" dirty="0" err="1">
                <a:latin typeface="Courier New"/>
                <a:cs typeface="Courier New"/>
              </a:rPr>
              <a:t>ggplot</a:t>
            </a:r>
            <a:r>
              <a:rPr lang="en-GB" sz="2400" spc="-9" dirty="0">
                <a:latin typeface="Courier New"/>
                <a:cs typeface="Courier New"/>
              </a:rPr>
              <a:t>, the “</a:t>
            </a:r>
            <a:r>
              <a:rPr lang="en-GB" sz="2400" spc="-9" dirty="0" err="1">
                <a:latin typeface="Courier New"/>
                <a:cs typeface="Courier New"/>
              </a:rPr>
              <a:t>tidyverse</a:t>
            </a:r>
            <a:r>
              <a:rPr lang="en-GB" sz="2400" spc="-9" dirty="0">
                <a:latin typeface="Courier New"/>
                <a:cs typeface="Courier New"/>
              </a:rPr>
              <a:t>”</a:t>
            </a:r>
            <a:r>
              <a:rPr lang="en-GB" sz="2400" spc="-9" dirty="0">
                <a:latin typeface="Calibri"/>
                <a:cs typeface="Calibri"/>
              </a:rPr>
              <a:t>)</a:t>
            </a:r>
            <a:endParaRPr lang="en-GB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AE176E-20F5-45EE-8305-8DF5089D83CC}"/>
              </a:ext>
            </a:extLst>
          </p:cNvPr>
          <p:cNvSpPr txBox="1"/>
          <p:nvPr/>
        </p:nvSpPr>
        <p:spPr>
          <a:xfrm>
            <a:off x="4968534" y="996851"/>
            <a:ext cx="694818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Fits best practice, free and open, in wide use</a:t>
            </a:r>
          </a:p>
          <a:p>
            <a:endParaRPr lang="en-US" sz="2400" dirty="0"/>
          </a:p>
          <a:p>
            <a:r>
              <a:rPr lang="en-US" sz="2400" b="1" dirty="0"/>
              <a:t>Most modern stats software </a:t>
            </a:r>
            <a:r>
              <a:rPr lang="en-US" sz="2400" dirty="0"/>
              <a:t>at present</a:t>
            </a:r>
          </a:p>
          <a:p>
            <a:endParaRPr lang="en-US" sz="2400" dirty="0"/>
          </a:p>
          <a:p>
            <a:r>
              <a:rPr lang="en-US" sz="2400" dirty="0"/>
              <a:t>Huge </a:t>
            </a:r>
            <a:r>
              <a:rPr lang="en-US" sz="2400" b="1" dirty="0"/>
              <a:t>popularity</a:t>
            </a:r>
            <a:r>
              <a:rPr lang="en-US" sz="2400" dirty="0"/>
              <a:t>, </a:t>
            </a:r>
            <a:r>
              <a:rPr lang="en-US" sz="2400" b="1" dirty="0"/>
              <a:t>community</a:t>
            </a:r>
          </a:p>
          <a:p>
            <a:endParaRPr lang="en-US" sz="2400" dirty="0"/>
          </a:p>
          <a:p>
            <a:r>
              <a:rPr lang="en-US" sz="2400" b="1" dirty="0"/>
              <a:t>Prevalent</a:t>
            </a:r>
            <a:r>
              <a:rPr lang="en-US" sz="2400" dirty="0"/>
              <a:t> even at BSc level in many universities</a:t>
            </a:r>
          </a:p>
          <a:p>
            <a:endParaRPr lang="en-US" sz="2400" dirty="0"/>
          </a:p>
          <a:p>
            <a:r>
              <a:rPr lang="en-GB" sz="2400" dirty="0"/>
              <a:t>Confers </a:t>
            </a:r>
            <a:r>
              <a:rPr lang="en-GB" sz="2400" b="1" dirty="0"/>
              <a:t>employability advantage, transferrable skills</a:t>
            </a:r>
          </a:p>
          <a:p>
            <a:endParaRPr lang="en-GB" sz="2400" dirty="0"/>
          </a:p>
          <a:p>
            <a:r>
              <a:rPr lang="en-GB" sz="2400" b="1" dirty="0"/>
              <a:t>Professional development </a:t>
            </a:r>
            <a:r>
              <a:rPr lang="en-GB" sz="2400" dirty="0"/>
              <a:t>for staff</a:t>
            </a:r>
          </a:p>
          <a:p>
            <a:endParaRPr lang="en-GB" sz="2400" b="1" dirty="0"/>
          </a:p>
          <a:p>
            <a:r>
              <a:rPr lang="en-GB" sz="2400" b="1" dirty="0"/>
              <a:t>Easier to supervise </a:t>
            </a:r>
            <a:r>
              <a:rPr lang="en-GB" sz="2400" dirty="0"/>
              <a:t>(even if supervisor does not use R)</a:t>
            </a:r>
          </a:p>
          <a:p>
            <a:endParaRPr lang="en-GB" sz="2400" dirty="0"/>
          </a:p>
        </p:txBody>
      </p:sp>
      <p:pic>
        <p:nvPicPr>
          <p:cNvPr id="13314" name="Picture 2" descr="I'm kind of a big deal - Anchorman look at me - Meme Generator">
            <a:extLst>
              <a:ext uri="{FF2B5EF4-FFF2-40B4-BE49-F238E27FC236}">
                <a16:creationId xmlns:a16="http://schemas.microsoft.com/office/drawing/2014/main" id="{CDBF5B57-0A60-7F67-9981-9B0AD9766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936749"/>
            <a:ext cx="4248150" cy="36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4F5351-C95B-4265-8B93-F97B2279B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680945"/>
            <a:ext cx="1436456" cy="11130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CE3813-353D-A68C-F367-11FEA44BE028}"/>
              </a:ext>
            </a:extLst>
          </p:cNvPr>
          <p:cNvSpPr txBox="1"/>
          <p:nvPr/>
        </p:nvSpPr>
        <p:spPr>
          <a:xfrm>
            <a:off x="624840" y="350520"/>
            <a:ext cx="2411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Advantages</a:t>
            </a:r>
          </a:p>
        </p:txBody>
      </p:sp>
    </p:spTree>
    <p:extLst>
      <p:ext uri="{BB962C8B-B14F-4D97-AF65-F5344CB8AC3E}">
        <p14:creationId xmlns:p14="http://schemas.microsoft.com/office/powerpoint/2010/main" val="256642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alytics Graph Logo Graphic by meisuseno · Creative Fabrica">
            <a:extLst>
              <a:ext uri="{FF2B5EF4-FFF2-40B4-BE49-F238E27FC236}">
                <a16:creationId xmlns:a16="http://schemas.microsoft.com/office/drawing/2014/main" id="{FE9FD4E5-C6A4-40F8-89EE-E463E6D4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169" y="2154448"/>
            <a:ext cx="1010319" cy="7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e Chart Icon Vector Art, Icons, and Graphics for Free Download">
            <a:extLst>
              <a:ext uri="{FF2B5EF4-FFF2-40B4-BE49-F238E27FC236}">
                <a16:creationId xmlns:a16="http://schemas.microsoft.com/office/drawing/2014/main" id="{167A4B3B-B4BF-46F7-B879-D57028037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218" y="2216561"/>
            <a:ext cx="653246" cy="6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5238A98-02A1-462A-80A8-F4649211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5" y="2605828"/>
            <a:ext cx="894943" cy="8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8AEA69-1A15-4C94-B9FD-4E47E1F47ED6}"/>
              </a:ext>
            </a:extLst>
          </p:cNvPr>
          <p:cNvSpPr txBox="1"/>
          <p:nvPr/>
        </p:nvSpPr>
        <p:spPr>
          <a:xfrm>
            <a:off x="725834" y="2115215"/>
            <a:ext cx="76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1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80B56-D34C-4BF5-BD69-F8DBE4A0DBCC}"/>
              </a:ext>
            </a:extLst>
          </p:cNvPr>
          <p:cNvSpPr txBox="1"/>
          <p:nvPr/>
        </p:nvSpPr>
        <p:spPr>
          <a:xfrm>
            <a:off x="557995" y="3501539"/>
            <a:ext cx="113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start with </a:t>
            </a:r>
          </a:p>
          <a:p>
            <a:pPr algn="ctr"/>
            <a:r>
              <a:rPr lang="en-US"/>
              <a:t>data</a:t>
            </a: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3B601D6-88B8-423B-8E2C-FD73A851ACCB}"/>
              </a:ext>
            </a:extLst>
          </p:cNvPr>
          <p:cNvCxnSpPr/>
          <p:nvPr/>
        </p:nvCxnSpPr>
        <p:spPr>
          <a:xfrm>
            <a:off x="2048362" y="3084998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2F9880F8-D983-47C7-85C2-F8F75DEAB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77" y="2605828"/>
            <a:ext cx="894943" cy="8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17D875-7FFC-47A2-BF48-E7A8BF16D634}"/>
              </a:ext>
            </a:extLst>
          </p:cNvPr>
          <p:cNvSpPr txBox="1"/>
          <p:nvPr/>
        </p:nvSpPr>
        <p:spPr>
          <a:xfrm>
            <a:off x="3255116" y="2115215"/>
            <a:ext cx="76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2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7CD88-D7DA-4A0B-8A4A-F236E56EA747}"/>
              </a:ext>
            </a:extLst>
          </p:cNvPr>
          <p:cNvSpPr txBox="1"/>
          <p:nvPr/>
        </p:nvSpPr>
        <p:spPr>
          <a:xfrm>
            <a:off x="3202217" y="3640038"/>
            <a:ext cx="87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fix data</a:t>
            </a:r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072C1D-45A3-4BFB-AE73-1CB77DDCE979}"/>
              </a:ext>
            </a:extLst>
          </p:cNvPr>
          <p:cNvCxnSpPr/>
          <p:nvPr/>
        </p:nvCxnSpPr>
        <p:spPr>
          <a:xfrm>
            <a:off x="4535743" y="3087098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B9B158-A03C-4C21-883B-0D4CB3FED2C0}"/>
              </a:ext>
            </a:extLst>
          </p:cNvPr>
          <p:cNvCxnSpPr/>
          <p:nvPr/>
        </p:nvCxnSpPr>
        <p:spPr>
          <a:xfrm>
            <a:off x="7026536" y="3158078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SPSS Software | University Information Technology">
            <a:extLst>
              <a:ext uri="{FF2B5EF4-FFF2-40B4-BE49-F238E27FC236}">
                <a16:creationId xmlns:a16="http://schemas.microsoft.com/office/drawing/2014/main" id="{8F816D88-28A2-48D9-8B3F-DEEF7E5A1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3"/>
          <a:stretch/>
        </p:blipFill>
        <p:spPr bwMode="auto">
          <a:xfrm>
            <a:off x="5433263" y="2981865"/>
            <a:ext cx="1301459" cy="5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ot Icon #336052 - Free Icons Library">
            <a:extLst>
              <a:ext uri="{FF2B5EF4-FFF2-40B4-BE49-F238E27FC236}">
                <a16:creationId xmlns:a16="http://schemas.microsoft.com/office/drawing/2014/main" id="{8ADA81A2-2A33-4972-83E9-CE63FD9F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33" y="2216562"/>
            <a:ext cx="653245" cy="6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PSS for the Classroom: Statistics and Graphs | Spss statistics, Graphing,  Statistics">
            <a:extLst>
              <a:ext uri="{FF2B5EF4-FFF2-40B4-BE49-F238E27FC236}">
                <a16:creationId xmlns:a16="http://schemas.microsoft.com/office/drawing/2014/main" id="{84151C94-2E97-465B-BBDA-9C250B25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63" y="2908224"/>
            <a:ext cx="697513" cy="73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39E1AB-A6D6-49D4-BA41-228C05E2B934}"/>
              </a:ext>
            </a:extLst>
          </p:cNvPr>
          <p:cNvCxnSpPr/>
          <p:nvPr/>
        </p:nvCxnSpPr>
        <p:spPr>
          <a:xfrm>
            <a:off x="9584337" y="3158078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Microsoft Word logo and symbol, meaning, history, PNG">
            <a:extLst>
              <a:ext uri="{FF2B5EF4-FFF2-40B4-BE49-F238E27FC236}">
                <a16:creationId xmlns:a16="http://schemas.microsoft.com/office/drawing/2014/main" id="{C6A650D9-1F2A-4DCA-A0D1-1ECA67C58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35" y="2633684"/>
            <a:ext cx="1242582" cy="7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60C16A-36AA-47E6-8FBE-0D7CB1C5B290}"/>
              </a:ext>
            </a:extLst>
          </p:cNvPr>
          <p:cNvSpPr txBox="1"/>
          <p:nvPr/>
        </p:nvSpPr>
        <p:spPr>
          <a:xfrm>
            <a:off x="5334557" y="3640038"/>
            <a:ext cx="14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stats software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56C528-39C9-40F1-B3E6-074D8017EB9A}"/>
              </a:ext>
            </a:extLst>
          </p:cNvPr>
          <p:cNvSpPr txBox="1"/>
          <p:nvPr/>
        </p:nvSpPr>
        <p:spPr>
          <a:xfrm>
            <a:off x="7899315" y="3640038"/>
            <a:ext cx="140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stats outputs</a:t>
            </a:r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7B11B-CABC-4C38-8778-E18F4FC625AF}"/>
              </a:ext>
            </a:extLst>
          </p:cNvPr>
          <p:cNvSpPr txBox="1"/>
          <p:nvPr/>
        </p:nvSpPr>
        <p:spPr>
          <a:xfrm>
            <a:off x="10742258" y="3640038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report</a:t>
            </a:r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7C0228-9C12-4681-B719-2CEE623EEF79}"/>
              </a:ext>
            </a:extLst>
          </p:cNvPr>
          <p:cNvSpPr/>
          <p:nvPr/>
        </p:nvSpPr>
        <p:spPr>
          <a:xfrm>
            <a:off x="317265" y="1991401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2F7DD7F-8BE3-49F8-B5B5-2E17F4C51C9E}"/>
              </a:ext>
            </a:extLst>
          </p:cNvPr>
          <p:cNvSpPr/>
          <p:nvPr/>
        </p:nvSpPr>
        <p:spPr>
          <a:xfrm>
            <a:off x="2742735" y="1973678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4FCE32B-21D4-4ABF-AC57-E06025CD7826}"/>
              </a:ext>
            </a:extLst>
          </p:cNvPr>
          <p:cNvSpPr/>
          <p:nvPr/>
        </p:nvSpPr>
        <p:spPr>
          <a:xfrm>
            <a:off x="10294213" y="2115215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FD8BF32-859D-4136-88A8-5B0B53F3F37A}"/>
              </a:ext>
            </a:extLst>
          </p:cNvPr>
          <p:cNvSpPr/>
          <p:nvPr/>
        </p:nvSpPr>
        <p:spPr>
          <a:xfrm>
            <a:off x="7713533" y="2058740"/>
            <a:ext cx="1798880" cy="2271768"/>
          </a:xfrm>
          <a:custGeom>
            <a:avLst/>
            <a:gdLst>
              <a:gd name="connsiteX0" fmla="*/ 0 w 1798880"/>
              <a:gd name="connsiteY0" fmla="*/ 299819 h 2271768"/>
              <a:gd name="connsiteX1" fmla="*/ 299819 w 1798880"/>
              <a:gd name="connsiteY1" fmla="*/ 0 h 2271768"/>
              <a:gd name="connsiteX2" fmla="*/ 923425 w 1798880"/>
              <a:gd name="connsiteY2" fmla="*/ 0 h 2271768"/>
              <a:gd name="connsiteX3" fmla="*/ 1499061 w 1798880"/>
              <a:gd name="connsiteY3" fmla="*/ 0 h 2271768"/>
              <a:gd name="connsiteX4" fmla="*/ 1798880 w 1798880"/>
              <a:gd name="connsiteY4" fmla="*/ 299819 h 2271768"/>
              <a:gd name="connsiteX5" fmla="*/ 1798880 w 1798880"/>
              <a:gd name="connsiteY5" fmla="*/ 823753 h 2271768"/>
              <a:gd name="connsiteX6" fmla="*/ 1798880 w 1798880"/>
              <a:gd name="connsiteY6" fmla="*/ 1414572 h 2271768"/>
              <a:gd name="connsiteX7" fmla="*/ 1798880 w 1798880"/>
              <a:gd name="connsiteY7" fmla="*/ 1971949 h 2271768"/>
              <a:gd name="connsiteX8" fmla="*/ 1499061 w 1798880"/>
              <a:gd name="connsiteY8" fmla="*/ 2271768 h 2271768"/>
              <a:gd name="connsiteX9" fmla="*/ 923425 w 1798880"/>
              <a:gd name="connsiteY9" fmla="*/ 2271768 h 2271768"/>
              <a:gd name="connsiteX10" fmla="*/ 299819 w 1798880"/>
              <a:gd name="connsiteY10" fmla="*/ 2271768 h 2271768"/>
              <a:gd name="connsiteX11" fmla="*/ 0 w 1798880"/>
              <a:gd name="connsiteY11" fmla="*/ 1971949 h 2271768"/>
              <a:gd name="connsiteX12" fmla="*/ 0 w 1798880"/>
              <a:gd name="connsiteY12" fmla="*/ 1414572 h 2271768"/>
              <a:gd name="connsiteX13" fmla="*/ 0 w 1798880"/>
              <a:gd name="connsiteY13" fmla="*/ 890638 h 2271768"/>
              <a:gd name="connsiteX14" fmla="*/ 0 w 1798880"/>
              <a:gd name="connsiteY14" fmla="*/ 299819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8880" h="2271768" extrusionOk="0">
                <a:moveTo>
                  <a:pt x="0" y="299819"/>
                </a:moveTo>
                <a:cubicBezTo>
                  <a:pt x="-6608" y="130158"/>
                  <a:pt x="98626" y="13364"/>
                  <a:pt x="299819" y="0"/>
                </a:cubicBezTo>
                <a:cubicBezTo>
                  <a:pt x="570617" y="-31222"/>
                  <a:pt x="719539" y="64097"/>
                  <a:pt x="923425" y="0"/>
                </a:cubicBezTo>
                <a:cubicBezTo>
                  <a:pt x="1127311" y="-64097"/>
                  <a:pt x="1223568" y="49233"/>
                  <a:pt x="1499061" y="0"/>
                </a:cubicBezTo>
                <a:cubicBezTo>
                  <a:pt x="1622495" y="-23062"/>
                  <a:pt x="1808449" y="138806"/>
                  <a:pt x="1798880" y="299819"/>
                </a:cubicBezTo>
                <a:cubicBezTo>
                  <a:pt x="1802525" y="529022"/>
                  <a:pt x="1743198" y="617127"/>
                  <a:pt x="1798880" y="823753"/>
                </a:cubicBezTo>
                <a:cubicBezTo>
                  <a:pt x="1854562" y="1030379"/>
                  <a:pt x="1740342" y="1139386"/>
                  <a:pt x="1798880" y="1414572"/>
                </a:cubicBezTo>
                <a:cubicBezTo>
                  <a:pt x="1857418" y="1689758"/>
                  <a:pt x="1739099" y="1849961"/>
                  <a:pt x="1798880" y="1971949"/>
                </a:cubicBezTo>
                <a:cubicBezTo>
                  <a:pt x="1784204" y="2161811"/>
                  <a:pt x="1637521" y="2240307"/>
                  <a:pt x="1499061" y="2271768"/>
                </a:cubicBezTo>
                <a:cubicBezTo>
                  <a:pt x="1371110" y="2299695"/>
                  <a:pt x="1200054" y="2245326"/>
                  <a:pt x="923425" y="2271768"/>
                </a:cubicBezTo>
                <a:cubicBezTo>
                  <a:pt x="646796" y="2298210"/>
                  <a:pt x="611144" y="2206544"/>
                  <a:pt x="299819" y="2271768"/>
                </a:cubicBezTo>
                <a:cubicBezTo>
                  <a:pt x="163072" y="2243271"/>
                  <a:pt x="3839" y="2135059"/>
                  <a:pt x="0" y="1971949"/>
                </a:cubicBezTo>
                <a:cubicBezTo>
                  <a:pt x="-52785" y="1734642"/>
                  <a:pt x="22861" y="1544578"/>
                  <a:pt x="0" y="1414572"/>
                </a:cubicBezTo>
                <a:cubicBezTo>
                  <a:pt x="-22861" y="1284566"/>
                  <a:pt x="20014" y="1075176"/>
                  <a:pt x="0" y="890638"/>
                </a:cubicBezTo>
                <a:cubicBezTo>
                  <a:pt x="-20014" y="706100"/>
                  <a:pt x="45096" y="582839"/>
                  <a:pt x="0" y="299819"/>
                </a:cubicBezTo>
                <a:close/>
              </a:path>
            </a:pathLst>
          </a:custGeom>
          <a:noFill/>
          <a:ln w="82550">
            <a:solidFill>
              <a:srgbClr val="00B0F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EA39DCD-9657-4EE0-81CB-02EE31939ACE}"/>
              </a:ext>
            </a:extLst>
          </p:cNvPr>
          <p:cNvSpPr/>
          <p:nvPr/>
        </p:nvSpPr>
        <p:spPr>
          <a:xfrm>
            <a:off x="5287134" y="2058740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00B0F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C3227-10F6-45D2-8C9D-4F4991BB3D84}"/>
              </a:ext>
            </a:extLst>
          </p:cNvPr>
          <p:cNvSpPr txBox="1"/>
          <p:nvPr/>
        </p:nvSpPr>
        <p:spPr>
          <a:xfrm>
            <a:off x="2836902" y="282189"/>
            <a:ext cx="6518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Non-reproducible workflow</a:t>
            </a:r>
            <a:endParaRPr lang="en-GB" sz="44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8E555D1-9E72-4144-B5BD-C4BD8861F2F0}"/>
              </a:ext>
            </a:extLst>
          </p:cNvPr>
          <p:cNvSpPr/>
          <p:nvPr/>
        </p:nvSpPr>
        <p:spPr>
          <a:xfrm>
            <a:off x="6216708" y="4480284"/>
            <a:ext cx="5303520" cy="1099035"/>
          </a:xfrm>
          <a:custGeom>
            <a:avLst/>
            <a:gdLst>
              <a:gd name="connsiteX0" fmla="*/ 2656572 w 2656572"/>
              <a:gd name="connsiteY0" fmla="*/ 48126 h 664143"/>
              <a:gd name="connsiteX1" fmla="*/ 2589196 w 2656572"/>
              <a:gd name="connsiteY1" fmla="*/ 163629 h 664143"/>
              <a:gd name="connsiteX2" fmla="*/ 2367815 w 2656572"/>
              <a:gd name="connsiteY2" fmla="*/ 346509 h 664143"/>
              <a:gd name="connsiteX3" fmla="*/ 2204185 w 2656572"/>
              <a:gd name="connsiteY3" fmla="*/ 442762 h 664143"/>
              <a:gd name="connsiteX4" fmla="*/ 1982804 w 2656572"/>
              <a:gd name="connsiteY4" fmla="*/ 558265 h 664143"/>
              <a:gd name="connsiteX5" fmla="*/ 1896177 w 2656572"/>
              <a:gd name="connsiteY5" fmla="*/ 596766 h 664143"/>
              <a:gd name="connsiteX6" fmla="*/ 1732547 w 2656572"/>
              <a:gd name="connsiteY6" fmla="*/ 654518 h 664143"/>
              <a:gd name="connsiteX7" fmla="*/ 1645920 w 2656572"/>
              <a:gd name="connsiteY7" fmla="*/ 664143 h 664143"/>
              <a:gd name="connsiteX8" fmla="*/ 943276 w 2656572"/>
              <a:gd name="connsiteY8" fmla="*/ 654518 h 664143"/>
              <a:gd name="connsiteX9" fmla="*/ 837398 w 2656572"/>
              <a:gd name="connsiteY9" fmla="*/ 635267 h 664143"/>
              <a:gd name="connsiteX10" fmla="*/ 760396 w 2656572"/>
              <a:gd name="connsiteY10" fmla="*/ 625642 h 664143"/>
              <a:gd name="connsiteX11" fmla="*/ 596766 w 2656572"/>
              <a:gd name="connsiteY11" fmla="*/ 606391 h 664143"/>
              <a:gd name="connsiteX12" fmla="*/ 548640 w 2656572"/>
              <a:gd name="connsiteY12" fmla="*/ 596766 h 664143"/>
              <a:gd name="connsiteX13" fmla="*/ 423511 w 2656572"/>
              <a:gd name="connsiteY13" fmla="*/ 577516 h 664143"/>
              <a:gd name="connsiteX14" fmla="*/ 365760 w 2656572"/>
              <a:gd name="connsiteY14" fmla="*/ 558265 h 664143"/>
              <a:gd name="connsiteX15" fmla="*/ 298383 w 2656572"/>
              <a:gd name="connsiteY15" fmla="*/ 519764 h 664143"/>
              <a:gd name="connsiteX16" fmla="*/ 259882 w 2656572"/>
              <a:gd name="connsiteY16" fmla="*/ 500513 h 664143"/>
              <a:gd name="connsiteX17" fmla="*/ 231006 w 2656572"/>
              <a:gd name="connsiteY17" fmla="*/ 481263 h 664143"/>
              <a:gd name="connsiteX18" fmla="*/ 173255 w 2656572"/>
              <a:gd name="connsiteY18" fmla="*/ 452387 h 664143"/>
              <a:gd name="connsiteX19" fmla="*/ 144379 w 2656572"/>
              <a:gd name="connsiteY19" fmla="*/ 404261 h 664143"/>
              <a:gd name="connsiteX20" fmla="*/ 105878 w 2656572"/>
              <a:gd name="connsiteY20" fmla="*/ 394636 h 664143"/>
              <a:gd name="connsiteX21" fmla="*/ 86627 w 2656572"/>
              <a:gd name="connsiteY21" fmla="*/ 346509 h 664143"/>
              <a:gd name="connsiteX22" fmla="*/ 57751 w 2656572"/>
              <a:gd name="connsiteY22" fmla="*/ 317633 h 664143"/>
              <a:gd name="connsiteX23" fmla="*/ 48126 w 2656572"/>
              <a:gd name="connsiteY23" fmla="*/ 288758 h 664143"/>
              <a:gd name="connsiteX24" fmla="*/ 28876 w 2656572"/>
              <a:gd name="connsiteY24" fmla="*/ 240631 h 664143"/>
              <a:gd name="connsiteX25" fmla="*/ 19250 w 2656572"/>
              <a:gd name="connsiteY25" fmla="*/ 192505 h 664143"/>
              <a:gd name="connsiteX26" fmla="*/ 0 w 2656572"/>
              <a:gd name="connsiteY26" fmla="*/ 0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56572" h="664143">
                <a:moveTo>
                  <a:pt x="2656572" y="48126"/>
                </a:moveTo>
                <a:cubicBezTo>
                  <a:pt x="2634113" y="86627"/>
                  <a:pt x="2622879" y="134437"/>
                  <a:pt x="2589196" y="163629"/>
                </a:cubicBezTo>
                <a:cubicBezTo>
                  <a:pt x="2543817" y="202958"/>
                  <a:pt x="2433676" y="304358"/>
                  <a:pt x="2367815" y="346509"/>
                </a:cubicBezTo>
                <a:cubicBezTo>
                  <a:pt x="2314516" y="380620"/>
                  <a:pt x="2255678" y="405981"/>
                  <a:pt x="2204185" y="442762"/>
                </a:cubicBezTo>
                <a:cubicBezTo>
                  <a:pt x="2090407" y="524031"/>
                  <a:pt x="2163728" y="478658"/>
                  <a:pt x="1982804" y="558265"/>
                </a:cubicBezTo>
                <a:lnTo>
                  <a:pt x="1896177" y="596766"/>
                </a:lnTo>
                <a:cubicBezTo>
                  <a:pt x="1836281" y="622971"/>
                  <a:pt x="1799741" y="640372"/>
                  <a:pt x="1732547" y="654518"/>
                </a:cubicBezTo>
                <a:cubicBezTo>
                  <a:pt x="1704117" y="660503"/>
                  <a:pt x="1674796" y="660935"/>
                  <a:pt x="1645920" y="664143"/>
                </a:cubicBezTo>
                <a:cubicBezTo>
                  <a:pt x="1411705" y="660935"/>
                  <a:pt x="1177363" y="662878"/>
                  <a:pt x="943276" y="654518"/>
                </a:cubicBezTo>
                <a:cubicBezTo>
                  <a:pt x="907428" y="653238"/>
                  <a:pt x="872830" y="640862"/>
                  <a:pt x="837398" y="635267"/>
                </a:cubicBezTo>
                <a:cubicBezTo>
                  <a:pt x="811847" y="631233"/>
                  <a:pt x="786086" y="628664"/>
                  <a:pt x="760396" y="625642"/>
                </a:cubicBezTo>
                <a:cubicBezTo>
                  <a:pt x="722465" y="621180"/>
                  <a:pt x="636352" y="612481"/>
                  <a:pt x="596766" y="606391"/>
                </a:cubicBezTo>
                <a:cubicBezTo>
                  <a:pt x="580597" y="603903"/>
                  <a:pt x="564736" y="599692"/>
                  <a:pt x="548640" y="596766"/>
                </a:cubicBezTo>
                <a:cubicBezTo>
                  <a:pt x="499673" y="587863"/>
                  <a:pt x="473981" y="584726"/>
                  <a:pt x="423511" y="577516"/>
                </a:cubicBezTo>
                <a:cubicBezTo>
                  <a:pt x="404261" y="571099"/>
                  <a:pt x="384184" y="566768"/>
                  <a:pt x="365760" y="558265"/>
                </a:cubicBezTo>
                <a:cubicBezTo>
                  <a:pt x="342274" y="547425"/>
                  <a:pt x="321092" y="532151"/>
                  <a:pt x="298383" y="519764"/>
                </a:cubicBezTo>
                <a:cubicBezTo>
                  <a:pt x="285786" y="512893"/>
                  <a:pt x="272340" y="507632"/>
                  <a:pt x="259882" y="500513"/>
                </a:cubicBezTo>
                <a:cubicBezTo>
                  <a:pt x="249838" y="494774"/>
                  <a:pt x="241118" y="486881"/>
                  <a:pt x="231006" y="481263"/>
                </a:cubicBezTo>
                <a:cubicBezTo>
                  <a:pt x="212192" y="470811"/>
                  <a:pt x="192505" y="462012"/>
                  <a:pt x="173255" y="452387"/>
                </a:cubicBezTo>
                <a:cubicBezTo>
                  <a:pt x="163630" y="436345"/>
                  <a:pt x="158583" y="416436"/>
                  <a:pt x="144379" y="404261"/>
                </a:cubicBezTo>
                <a:cubicBezTo>
                  <a:pt x="134335" y="395652"/>
                  <a:pt x="115232" y="403990"/>
                  <a:pt x="105878" y="394636"/>
                </a:cubicBezTo>
                <a:cubicBezTo>
                  <a:pt x="93661" y="382419"/>
                  <a:pt x="95784" y="361161"/>
                  <a:pt x="86627" y="346509"/>
                </a:cubicBezTo>
                <a:cubicBezTo>
                  <a:pt x="79412" y="334966"/>
                  <a:pt x="67376" y="327258"/>
                  <a:pt x="57751" y="317633"/>
                </a:cubicBezTo>
                <a:cubicBezTo>
                  <a:pt x="54543" y="308008"/>
                  <a:pt x="51688" y="298258"/>
                  <a:pt x="48126" y="288758"/>
                </a:cubicBezTo>
                <a:cubicBezTo>
                  <a:pt x="42059" y="272580"/>
                  <a:pt x="33841" y="257180"/>
                  <a:pt x="28876" y="240631"/>
                </a:cubicBezTo>
                <a:cubicBezTo>
                  <a:pt x="24175" y="224961"/>
                  <a:pt x="22459" y="208547"/>
                  <a:pt x="19250" y="192505"/>
                </a:cubicBezTo>
                <a:cubicBezTo>
                  <a:pt x="9227" y="12087"/>
                  <a:pt x="35492" y="70984"/>
                  <a:pt x="0" y="0"/>
                </a:cubicBezTo>
              </a:path>
            </a:pathLst>
          </a:custGeom>
          <a:noFill/>
          <a:ln w="666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9F8CDFA-A02D-47D1-9305-4E2ED68CF04B}"/>
              </a:ext>
            </a:extLst>
          </p:cNvPr>
          <p:cNvSpPr/>
          <p:nvPr/>
        </p:nvSpPr>
        <p:spPr>
          <a:xfrm rot="10800000">
            <a:off x="5990626" y="1234039"/>
            <a:ext cx="5282986" cy="642913"/>
          </a:xfrm>
          <a:custGeom>
            <a:avLst/>
            <a:gdLst>
              <a:gd name="connsiteX0" fmla="*/ 2656572 w 2656572"/>
              <a:gd name="connsiteY0" fmla="*/ 48126 h 664143"/>
              <a:gd name="connsiteX1" fmla="*/ 2589196 w 2656572"/>
              <a:gd name="connsiteY1" fmla="*/ 163629 h 664143"/>
              <a:gd name="connsiteX2" fmla="*/ 2367815 w 2656572"/>
              <a:gd name="connsiteY2" fmla="*/ 346509 h 664143"/>
              <a:gd name="connsiteX3" fmla="*/ 2204185 w 2656572"/>
              <a:gd name="connsiteY3" fmla="*/ 442762 h 664143"/>
              <a:gd name="connsiteX4" fmla="*/ 1982804 w 2656572"/>
              <a:gd name="connsiteY4" fmla="*/ 558265 h 664143"/>
              <a:gd name="connsiteX5" fmla="*/ 1896177 w 2656572"/>
              <a:gd name="connsiteY5" fmla="*/ 596766 h 664143"/>
              <a:gd name="connsiteX6" fmla="*/ 1732547 w 2656572"/>
              <a:gd name="connsiteY6" fmla="*/ 654518 h 664143"/>
              <a:gd name="connsiteX7" fmla="*/ 1645920 w 2656572"/>
              <a:gd name="connsiteY7" fmla="*/ 664143 h 664143"/>
              <a:gd name="connsiteX8" fmla="*/ 943276 w 2656572"/>
              <a:gd name="connsiteY8" fmla="*/ 654518 h 664143"/>
              <a:gd name="connsiteX9" fmla="*/ 837398 w 2656572"/>
              <a:gd name="connsiteY9" fmla="*/ 635267 h 664143"/>
              <a:gd name="connsiteX10" fmla="*/ 760396 w 2656572"/>
              <a:gd name="connsiteY10" fmla="*/ 625642 h 664143"/>
              <a:gd name="connsiteX11" fmla="*/ 596766 w 2656572"/>
              <a:gd name="connsiteY11" fmla="*/ 606391 h 664143"/>
              <a:gd name="connsiteX12" fmla="*/ 548640 w 2656572"/>
              <a:gd name="connsiteY12" fmla="*/ 596766 h 664143"/>
              <a:gd name="connsiteX13" fmla="*/ 423511 w 2656572"/>
              <a:gd name="connsiteY13" fmla="*/ 577516 h 664143"/>
              <a:gd name="connsiteX14" fmla="*/ 365760 w 2656572"/>
              <a:gd name="connsiteY14" fmla="*/ 558265 h 664143"/>
              <a:gd name="connsiteX15" fmla="*/ 298383 w 2656572"/>
              <a:gd name="connsiteY15" fmla="*/ 519764 h 664143"/>
              <a:gd name="connsiteX16" fmla="*/ 259882 w 2656572"/>
              <a:gd name="connsiteY16" fmla="*/ 500513 h 664143"/>
              <a:gd name="connsiteX17" fmla="*/ 231006 w 2656572"/>
              <a:gd name="connsiteY17" fmla="*/ 481263 h 664143"/>
              <a:gd name="connsiteX18" fmla="*/ 173255 w 2656572"/>
              <a:gd name="connsiteY18" fmla="*/ 452387 h 664143"/>
              <a:gd name="connsiteX19" fmla="*/ 144379 w 2656572"/>
              <a:gd name="connsiteY19" fmla="*/ 404261 h 664143"/>
              <a:gd name="connsiteX20" fmla="*/ 105878 w 2656572"/>
              <a:gd name="connsiteY20" fmla="*/ 394636 h 664143"/>
              <a:gd name="connsiteX21" fmla="*/ 86627 w 2656572"/>
              <a:gd name="connsiteY21" fmla="*/ 346509 h 664143"/>
              <a:gd name="connsiteX22" fmla="*/ 57751 w 2656572"/>
              <a:gd name="connsiteY22" fmla="*/ 317633 h 664143"/>
              <a:gd name="connsiteX23" fmla="*/ 48126 w 2656572"/>
              <a:gd name="connsiteY23" fmla="*/ 288758 h 664143"/>
              <a:gd name="connsiteX24" fmla="*/ 28876 w 2656572"/>
              <a:gd name="connsiteY24" fmla="*/ 240631 h 664143"/>
              <a:gd name="connsiteX25" fmla="*/ 19250 w 2656572"/>
              <a:gd name="connsiteY25" fmla="*/ 192505 h 664143"/>
              <a:gd name="connsiteX26" fmla="*/ 0 w 2656572"/>
              <a:gd name="connsiteY26" fmla="*/ 0 h 66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56572" h="664143">
                <a:moveTo>
                  <a:pt x="2656572" y="48126"/>
                </a:moveTo>
                <a:cubicBezTo>
                  <a:pt x="2634113" y="86627"/>
                  <a:pt x="2622879" y="134437"/>
                  <a:pt x="2589196" y="163629"/>
                </a:cubicBezTo>
                <a:cubicBezTo>
                  <a:pt x="2543817" y="202958"/>
                  <a:pt x="2433676" y="304358"/>
                  <a:pt x="2367815" y="346509"/>
                </a:cubicBezTo>
                <a:cubicBezTo>
                  <a:pt x="2314516" y="380620"/>
                  <a:pt x="2255678" y="405981"/>
                  <a:pt x="2204185" y="442762"/>
                </a:cubicBezTo>
                <a:cubicBezTo>
                  <a:pt x="2090407" y="524031"/>
                  <a:pt x="2163728" y="478658"/>
                  <a:pt x="1982804" y="558265"/>
                </a:cubicBezTo>
                <a:lnTo>
                  <a:pt x="1896177" y="596766"/>
                </a:lnTo>
                <a:cubicBezTo>
                  <a:pt x="1836281" y="622971"/>
                  <a:pt x="1799741" y="640372"/>
                  <a:pt x="1732547" y="654518"/>
                </a:cubicBezTo>
                <a:cubicBezTo>
                  <a:pt x="1704117" y="660503"/>
                  <a:pt x="1674796" y="660935"/>
                  <a:pt x="1645920" y="664143"/>
                </a:cubicBezTo>
                <a:cubicBezTo>
                  <a:pt x="1411705" y="660935"/>
                  <a:pt x="1177363" y="662878"/>
                  <a:pt x="943276" y="654518"/>
                </a:cubicBezTo>
                <a:cubicBezTo>
                  <a:pt x="907428" y="653238"/>
                  <a:pt x="872830" y="640862"/>
                  <a:pt x="837398" y="635267"/>
                </a:cubicBezTo>
                <a:cubicBezTo>
                  <a:pt x="811847" y="631233"/>
                  <a:pt x="786086" y="628664"/>
                  <a:pt x="760396" y="625642"/>
                </a:cubicBezTo>
                <a:cubicBezTo>
                  <a:pt x="722465" y="621180"/>
                  <a:pt x="636352" y="612481"/>
                  <a:pt x="596766" y="606391"/>
                </a:cubicBezTo>
                <a:cubicBezTo>
                  <a:pt x="580597" y="603903"/>
                  <a:pt x="564736" y="599692"/>
                  <a:pt x="548640" y="596766"/>
                </a:cubicBezTo>
                <a:cubicBezTo>
                  <a:pt x="499673" y="587863"/>
                  <a:pt x="473981" y="584726"/>
                  <a:pt x="423511" y="577516"/>
                </a:cubicBezTo>
                <a:cubicBezTo>
                  <a:pt x="404261" y="571099"/>
                  <a:pt x="384184" y="566768"/>
                  <a:pt x="365760" y="558265"/>
                </a:cubicBezTo>
                <a:cubicBezTo>
                  <a:pt x="342274" y="547425"/>
                  <a:pt x="321092" y="532151"/>
                  <a:pt x="298383" y="519764"/>
                </a:cubicBezTo>
                <a:cubicBezTo>
                  <a:pt x="285786" y="512893"/>
                  <a:pt x="272340" y="507632"/>
                  <a:pt x="259882" y="500513"/>
                </a:cubicBezTo>
                <a:cubicBezTo>
                  <a:pt x="249838" y="494774"/>
                  <a:pt x="241118" y="486881"/>
                  <a:pt x="231006" y="481263"/>
                </a:cubicBezTo>
                <a:cubicBezTo>
                  <a:pt x="212192" y="470811"/>
                  <a:pt x="192505" y="462012"/>
                  <a:pt x="173255" y="452387"/>
                </a:cubicBezTo>
                <a:cubicBezTo>
                  <a:pt x="163630" y="436345"/>
                  <a:pt x="158583" y="416436"/>
                  <a:pt x="144379" y="404261"/>
                </a:cubicBezTo>
                <a:cubicBezTo>
                  <a:pt x="134335" y="395652"/>
                  <a:pt x="115232" y="403990"/>
                  <a:pt x="105878" y="394636"/>
                </a:cubicBezTo>
                <a:cubicBezTo>
                  <a:pt x="93661" y="382419"/>
                  <a:pt x="95784" y="361161"/>
                  <a:pt x="86627" y="346509"/>
                </a:cubicBezTo>
                <a:cubicBezTo>
                  <a:pt x="79412" y="334966"/>
                  <a:pt x="67376" y="327258"/>
                  <a:pt x="57751" y="317633"/>
                </a:cubicBezTo>
                <a:cubicBezTo>
                  <a:pt x="54543" y="308008"/>
                  <a:pt x="51688" y="298258"/>
                  <a:pt x="48126" y="288758"/>
                </a:cubicBezTo>
                <a:cubicBezTo>
                  <a:pt x="42059" y="272580"/>
                  <a:pt x="33841" y="257180"/>
                  <a:pt x="28876" y="240631"/>
                </a:cubicBezTo>
                <a:cubicBezTo>
                  <a:pt x="24175" y="224961"/>
                  <a:pt x="22459" y="208547"/>
                  <a:pt x="19250" y="192505"/>
                </a:cubicBezTo>
                <a:cubicBezTo>
                  <a:pt x="9227" y="12087"/>
                  <a:pt x="35492" y="70984"/>
                  <a:pt x="0" y="0"/>
                </a:cubicBezTo>
              </a:path>
            </a:pathLst>
          </a:custGeom>
          <a:noFill/>
          <a:ln w="66675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9BF39-1205-4345-8D9B-283F9CB884A0}"/>
              </a:ext>
            </a:extLst>
          </p:cNvPr>
          <p:cNvSpPr txBox="1"/>
          <p:nvPr/>
        </p:nvSpPr>
        <p:spPr>
          <a:xfrm>
            <a:off x="114366" y="4859873"/>
            <a:ext cx="7735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-learning curve ("SPSS is easier" == False)</a:t>
            </a:r>
          </a:p>
          <a:p>
            <a:r>
              <a:rPr lang="en-US" sz="2400" dirty="0"/>
              <a:t>-report filters analysis - hard to give feedback</a:t>
            </a:r>
          </a:p>
          <a:p>
            <a:r>
              <a:rPr lang="en-US" sz="2400" dirty="0"/>
              <a:t>-recreating analysis after feedback is time consuming</a:t>
            </a:r>
          </a:p>
          <a:p>
            <a:r>
              <a:rPr lang="en-US" sz="2400" dirty="0"/>
              <a:t>-no record of analysis (and possibly data) after report turn-in</a:t>
            </a:r>
            <a:endParaRPr lang="en-GB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4681D0-71A7-D030-16BF-F7578378C654}"/>
                  </a:ext>
                </a:extLst>
              </p14:cNvPr>
              <p14:cNvContentPartPr/>
              <p14:nvPr/>
            </p14:nvContentPartPr>
            <p14:xfrm>
              <a:off x="711663" y="411969"/>
              <a:ext cx="445320" cy="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4681D0-71A7-D030-16BF-F7578378C6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5663" y="375969"/>
                <a:ext cx="516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2E3F86-A5E5-8CF2-5F1A-855069C47BEF}"/>
                  </a:ext>
                </a:extLst>
              </p14:cNvPr>
              <p14:cNvContentPartPr/>
              <p14:nvPr/>
            </p14:nvContentPartPr>
            <p14:xfrm>
              <a:off x="712248" y="1030212"/>
              <a:ext cx="470880" cy="20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2E3F86-A5E5-8CF2-5F1A-855069C47BE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6248" y="994572"/>
                <a:ext cx="542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1224E7-8E03-ED2C-4089-CBF743B5B1FE}"/>
                  </a:ext>
                </a:extLst>
              </p14:cNvPr>
              <p14:cNvContentPartPr/>
              <p14:nvPr/>
            </p14:nvContentPartPr>
            <p14:xfrm>
              <a:off x="668463" y="706674"/>
              <a:ext cx="48852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1224E7-8E03-ED2C-4089-CBF743B5B1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2463" y="671034"/>
                <a:ext cx="560160" cy="9252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60FC182-ED2B-FC15-E118-1E1D8E2BF1A2}"/>
              </a:ext>
            </a:extLst>
          </p:cNvPr>
          <p:cNvSpPr txBox="1"/>
          <p:nvPr/>
        </p:nvSpPr>
        <p:spPr>
          <a:xfrm>
            <a:off x="1169379" y="205680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D0699-6B5C-F985-A832-689CE5D36EA1}"/>
              </a:ext>
            </a:extLst>
          </p:cNvPr>
          <p:cNvSpPr txBox="1"/>
          <p:nvPr/>
        </p:nvSpPr>
        <p:spPr>
          <a:xfrm>
            <a:off x="1183128" y="504032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CBDE84-3C91-C8AE-644F-80D60313B01B}"/>
              </a:ext>
            </a:extLst>
          </p:cNvPr>
          <p:cNvSpPr txBox="1"/>
          <p:nvPr/>
        </p:nvSpPr>
        <p:spPr>
          <a:xfrm>
            <a:off x="1183128" y="820107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report</a:t>
            </a:r>
          </a:p>
        </p:txBody>
      </p:sp>
      <p:pic>
        <p:nvPicPr>
          <p:cNvPr id="2050" name="Picture 2" descr="Genstat">
            <a:extLst>
              <a:ext uri="{FF2B5EF4-FFF2-40B4-BE49-F238E27FC236}">
                <a16:creationId xmlns:a16="http://schemas.microsoft.com/office/drawing/2014/main" id="{B57C5D06-4A89-970C-605A-3D7B5B06D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63" y="2363046"/>
            <a:ext cx="1301459" cy="4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C3227-10F6-45D2-8C9D-4F4991BB3D84}"/>
              </a:ext>
            </a:extLst>
          </p:cNvPr>
          <p:cNvSpPr txBox="1"/>
          <p:nvPr/>
        </p:nvSpPr>
        <p:spPr>
          <a:xfrm>
            <a:off x="2836902" y="282189"/>
            <a:ext cx="549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Reproducible workflow</a:t>
            </a:r>
            <a:endParaRPr lang="en-GB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9BF39-1205-4345-8D9B-283F9CB884A0}"/>
              </a:ext>
            </a:extLst>
          </p:cNvPr>
          <p:cNvSpPr txBox="1"/>
          <p:nvPr/>
        </p:nvSpPr>
        <p:spPr>
          <a:xfrm>
            <a:off x="2002669" y="4333705"/>
            <a:ext cx="85592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-Exact record of analysis and data handling</a:t>
            </a:r>
          </a:p>
          <a:p>
            <a:r>
              <a:rPr lang="en-US" sz="2400" dirty="0"/>
              <a:t>-Report update is (potentially) instant for large or small suggestions</a:t>
            </a:r>
          </a:p>
          <a:p>
            <a:r>
              <a:rPr lang="en-US" sz="2400" dirty="0"/>
              <a:t>-You, students, collaborators have record of whole workflow</a:t>
            </a:r>
          </a:p>
          <a:p>
            <a:r>
              <a:rPr lang="en-US" sz="2400" dirty="0"/>
              <a:t>-Naive collaborators can reproduce, and learn while doing so</a:t>
            </a:r>
            <a:endParaRPr lang="en-GB" sz="2400" dirty="0"/>
          </a:p>
        </p:txBody>
      </p:sp>
      <p:pic>
        <p:nvPicPr>
          <p:cNvPr id="33" name="Picture 18" descr="Black text file 5 icon - Free black file icons">
            <a:extLst>
              <a:ext uri="{FF2B5EF4-FFF2-40B4-BE49-F238E27FC236}">
                <a16:creationId xmlns:a16="http://schemas.microsoft.com/office/drawing/2014/main" id="{05BBB4C6-D361-4E5A-86A3-20F94F14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92" y="1956401"/>
            <a:ext cx="1746702" cy="174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5CDA728-2A2C-4297-A0F3-082A63123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48" y="3219433"/>
            <a:ext cx="538273" cy="417087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9FEF3416-3D43-430F-8C17-BBE2AB296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88" y="2216189"/>
            <a:ext cx="894943" cy="83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A54831B-4E9F-4288-8C8E-E9B1D1014726}"/>
              </a:ext>
            </a:extLst>
          </p:cNvPr>
          <p:cNvSpPr txBox="1"/>
          <p:nvPr/>
        </p:nvSpPr>
        <p:spPr>
          <a:xfrm>
            <a:off x="2771627" y="1725576"/>
            <a:ext cx="76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data 1</a:t>
            </a:r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58F8D7-5496-45A8-B0E7-B5F7F58526DD}"/>
              </a:ext>
            </a:extLst>
          </p:cNvPr>
          <p:cNvSpPr txBox="1"/>
          <p:nvPr/>
        </p:nvSpPr>
        <p:spPr>
          <a:xfrm>
            <a:off x="2650052" y="3111900"/>
            <a:ext cx="104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Tidy data</a:t>
            </a:r>
            <a:endParaRPr lang="en-GB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2A60D6-6A30-49E7-9285-5BF24342BA96}"/>
              </a:ext>
            </a:extLst>
          </p:cNvPr>
          <p:cNvSpPr/>
          <p:nvPr/>
        </p:nvSpPr>
        <p:spPr>
          <a:xfrm>
            <a:off x="2363058" y="1601762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EF87591-9968-4225-AA78-6956A30D9AC5}"/>
              </a:ext>
            </a:extLst>
          </p:cNvPr>
          <p:cNvSpPr txBox="1"/>
          <p:nvPr/>
        </p:nvSpPr>
        <p:spPr>
          <a:xfrm>
            <a:off x="4375081" y="26450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+</a:t>
            </a:r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CA9C7E-599B-4038-A6C7-D10024CF14F5}"/>
              </a:ext>
            </a:extLst>
          </p:cNvPr>
          <p:cNvSpPr/>
          <p:nvPr/>
        </p:nvSpPr>
        <p:spPr>
          <a:xfrm>
            <a:off x="5207359" y="2122788"/>
            <a:ext cx="1194390" cy="243337"/>
          </a:xfrm>
          <a:custGeom>
            <a:avLst/>
            <a:gdLst>
              <a:gd name="connsiteX0" fmla="*/ 0 w 1194390"/>
              <a:gd name="connsiteY0" fmla="*/ 40557 h 243337"/>
              <a:gd name="connsiteX1" fmla="*/ 40557 w 1194390"/>
              <a:gd name="connsiteY1" fmla="*/ 0 h 243337"/>
              <a:gd name="connsiteX2" fmla="*/ 619461 w 1194390"/>
              <a:gd name="connsiteY2" fmla="*/ 0 h 243337"/>
              <a:gd name="connsiteX3" fmla="*/ 1153833 w 1194390"/>
              <a:gd name="connsiteY3" fmla="*/ 0 h 243337"/>
              <a:gd name="connsiteX4" fmla="*/ 1194390 w 1194390"/>
              <a:gd name="connsiteY4" fmla="*/ 40557 h 243337"/>
              <a:gd name="connsiteX5" fmla="*/ 1194390 w 1194390"/>
              <a:gd name="connsiteY5" fmla="*/ 202780 h 243337"/>
              <a:gd name="connsiteX6" fmla="*/ 1153833 w 1194390"/>
              <a:gd name="connsiteY6" fmla="*/ 243337 h 243337"/>
              <a:gd name="connsiteX7" fmla="*/ 597195 w 1194390"/>
              <a:gd name="connsiteY7" fmla="*/ 243337 h 243337"/>
              <a:gd name="connsiteX8" fmla="*/ 40557 w 1194390"/>
              <a:gd name="connsiteY8" fmla="*/ 243337 h 243337"/>
              <a:gd name="connsiteX9" fmla="*/ 0 w 1194390"/>
              <a:gd name="connsiteY9" fmla="*/ 202780 h 243337"/>
              <a:gd name="connsiteX10" fmla="*/ 0 w 1194390"/>
              <a:gd name="connsiteY10" fmla="*/ 40557 h 24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390" h="243337" extrusionOk="0">
                <a:moveTo>
                  <a:pt x="0" y="40557"/>
                </a:moveTo>
                <a:cubicBezTo>
                  <a:pt x="-978" y="17555"/>
                  <a:pt x="14396" y="1412"/>
                  <a:pt x="40557" y="0"/>
                </a:cubicBezTo>
                <a:cubicBezTo>
                  <a:pt x="260950" y="-35610"/>
                  <a:pt x="338135" y="67100"/>
                  <a:pt x="619461" y="0"/>
                </a:cubicBezTo>
                <a:cubicBezTo>
                  <a:pt x="900787" y="-67100"/>
                  <a:pt x="907138" y="40885"/>
                  <a:pt x="1153833" y="0"/>
                </a:cubicBezTo>
                <a:cubicBezTo>
                  <a:pt x="1175515" y="-392"/>
                  <a:pt x="1196955" y="19383"/>
                  <a:pt x="1194390" y="40557"/>
                </a:cubicBezTo>
                <a:cubicBezTo>
                  <a:pt x="1202443" y="108346"/>
                  <a:pt x="1177125" y="156671"/>
                  <a:pt x="1194390" y="202780"/>
                </a:cubicBezTo>
                <a:cubicBezTo>
                  <a:pt x="1196490" y="221762"/>
                  <a:pt x="1172830" y="246327"/>
                  <a:pt x="1153833" y="243337"/>
                </a:cubicBezTo>
                <a:cubicBezTo>
                  <a:pt x="916985" y="256041"/>
                  <a:pt x="829833" y="229759"/>
                  <a:pt x="597195" y="243337"/>
                </a:cubicBezTo>
                <a:cubicBezTo>
                  <a:pt x="364557" y="256915"/>
                  <a:pt x="295989" y="186672"/>
                  <a:pt x="40557" y="243337"/>
                </a:cubicBezTo>
                <a:cubicBezTo>
                  <a:pt x="15530" y="243187"/>
                  <a:pt x="1961" y="219800"/>
                  <a:pt x="0" y="202780"/>
                </a:cubicBezTo>
                <a:cubicBezTo>
                  <a:pt x="-11438" y="148358"/>
                  <a:pt x="13809" y="98794"/>
                  <a:pt x="0" y="40557"/>
                </a:cubicBezTo>
                <a:close/>
              </a:path>
            </a:pathLst>
          </a:custGeom>
          <a:noFill/>
          <a:ln w="8255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E03DC17-125C-4F7C-9E9D-69D37351D56E}"/>
              </a:ext>
            </a:extLst>
          </p:cNvPr>
          <p:cNvSpPr/>
          <p:nvPr/>
        </p:nvSpPr>
        <p:spPr>
          <a:xfrm>
            <a:off x="5207359" y="2549442"/>
            <a:ext cx="1194390" cy="243337"/>
          </a:xfrm>
          <a:custGeom>
            <a:avLst/>
            <a:gdLst>
              <a:gd name="connsiteX0" fmla="*/ 0 w 1194390"/>
              <a:gd name="connsiteY0" fmla="*/ 40557 h 243337"/>
              <a:gd name="connsiteX1" fmla="*/ 40557 w 1194390"/>
              <a:gd name="connsiteY1" fmla="*/ 0 h 243337"/>
              <a:gd name="connsiteX2" fmla="*/ 619461 w 1194390"/>
              <a:gd name="connsiteY2" fmla="*/ 0 h 243337"/>
              <a:gd name="connsiteX3" fmla="*/ 1153833 w 1194390"/>
              <a:gd name="connsiteY3" fmla="*/ 0 h 243337"/>
              <a:gd name="connsiteX4" fmla="*/ 1194390 w 1194390"/>
              <a:gd name="connsiteY4" fmla="*/ 40557 h 243337"/>
              <a:gd name="connsiteX5" fmla="*/ 1194390 w 1194390"/>
              <a:gd name="connsiteY5" fmla="*/ 202780 h 243337"/>
              <a:gd name="connsiteX6" fmla="*/ 1153833 w 1194390"/>
              <a:gd name="connsiteY6" fmla="*/ 243337 h 243337"/>
              <a:gd name="connsiteX7" fmla="*/ 597195 w 1194390"/>
              <a:gd name="connsiteY7" fmla="*/ 243337 h 243337"/>
              <a:gd name="connsiteX8" fmla="*/ 40557 w 1194390"/>
              <a:gd name="connsiteY8" fmla="*/ 243337 h 243337"/>
              <a:gd name="connsiteX9" fmla="*/ 0 w 1194390"/>
              <a:gd name="connsiteY9" fmla="*/ 202780 h 243337"/>
              <a:gd name="connsiteX10" fmla="*/ 0 w 1194390"/>
              <a:gd name="connsiteY10" fmla="*/ 40557 h 24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390" h="243337" extrusionOk="0">
                <a:moveTo>
                  <a:pt x="0" y="40557"/>
                </a:moveTo>
                <a:cubicBezTo>
                  <a:pt x="-978" y="17555"/>
                  <a:pt x="14396" y="1412"/>
                  <a:pt x="40557" y="0"/>
                </a:cubicBezTo>
                <a:cubicBezTo>
                  <a:pt x="260950" y="-35610"/>
                  <a:pt x="338135" y="67100"/>
                  <a:pt x="619461" y="0"/>
                </a:cubicBezTo>
                <a:cubicBezTo>
                  <a:pt x="900787" y="-67100"/>
                  <a:pt x="907138" y="40885"/>
                  <a:pt x="1153833" y="0"/>
                </a:cubicBezTo>
                <a:cubicBezTo>
                  <a:pt x="1175515" y="-392"/>
                  <a:pt x="1196955" y="19383"/>
                  <a:pt x="1194390" y="40557"/>
                </a:cubicBezTo>
                <a:cubicBezTo>
                  <a:pt x="1202443" y="108346"/>
                  <a:pt x="1177125" y="156671"/>
                  <a:pt x="1194390" y="202780"/>
                </a:cubicBezTo>
                <a:cubicBezTo>
                  <a:pt x="1196490" y="221762"/>
                  <a:pt x="1172830" y="246327"/>
                  <a:pt x="1153833" y="243337"/>
                </a:cubicBezTo>
                <a:cubicBezTo>
                  <a:pt x="916985" y="256041"/>
                  <a:pt x="829833" y="229759"/>
                  <a:pt x="597195" y="243337"/>
                </a:cubicBezTo>
                <a:cubicBezTo>
                  <a:pt x="364557" y="256915"/>
                  <a:pt x="295989" y="186672"/>
                  <a:pt x="40557" y="243337"/>
                </a:cubicBezTo>
                <a:cubicBezTo>
                  <a:pt x="15530" y="243187"/>
                  <a:pt x="1961" y="219800"/>
                  <a:pt x="0" y="202780"/>
                </a:cubicBezTo>
                <a:cubicBezTo>
                  <a:pt x="-11438" y="148358"/>
                  <a:pt x="13809" y="98794"/>
                  <a:pt x="0" y="40557"/>
                </a:cubicBezTo>
                <a:close/>
              </a:path>
            </a:pathLst>
          </a:custGeom>
          <a:noFill/>
          <a:ln w="82550">
            <a:solidFill>
              <a:srgbClr val="00B0F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AFA5223-6623-488F-B0E6-975BC4A36306}"/>
              </a:ext>
            </a:extLst>
          </p:cNvPr>
          <p:cNvSpPr/>
          <p:nvPr/>
        </p:nvSpPr>
        <p:spPr>
          <a:xfrm>
            <a:off x="5234224" y="2878672"/>
            <a:ext cx="1194389" cy="243337"/>
          </a:xfrm>
          <a:custGeom>
            <a:avLst/>
            <a:gdLst>
              <a:gd name="connsiteX0" fmla="*/ 0 w 1194389"/>
              <a:gd name="connsiteY0" fmla="*/ 40557 h 243337"/>
              <a:gd name="connsiteX1" fmla="*/ 40557 w 1194389"/>
              <a:gd name="connsiteY1" fmla="*/ 0 h 243337"/>
              <a:gd name="connsiteX2" fmla="*/ 619460 w 1194389"/>
              <a:gd name="connsiteY2" fmla="*/ 0 h 243337"/>
              <a:gd name="connsiteX3" fmla="*/ 1153832 w 1194389"/>
              <a:gd name="connsiteY3" fmla="*/ 0 h 243337"/>
              <a:gd name="connsiteX4" fmla="*/ 1194389 w 1194389"/>
              <a:gd name="connsiteY4" fmla="*/ 40557 h 243337"/>
              <a:gd name="connsiteX5" fmla="*/ 1194389 w 1194389"/>
              <a:gd name="connsiteY5" fmla="*/ 202780 h 243337"/>
              <a:gd name="connsiteX6" fmla="*/ 1153832 w 1194389"/>
              <a:gd name="connsiteY6" fmla="*/ 243337 h 243337"/>
              <a:gd name="connsiteX7" fmla="*/ 597195 w 1194389"/>
              <a:gd name="connsiteY7" fmla="*/ 243337 h 243337"/>
              <a:gd name="connsiteX8" fmla="*/ 40557 w 1194389"/>
              <a:gd name="connsiteY8" fmla="*/ 243337 h 243337"/>
              <a:gd name="connsiteX9" fmla="*/ 0 w 1194389"/>
              <a:gd name="connsiteY9" fmla="*/ 202780 h 243337"/>
              <a:gd name="connsiteX10" fmla="*/ 0 w 1194389"/>
              <a:gd name="connsiteY10" fmla="*/ 40557 h 24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389" h="243337" extrusionOk="0">
                <a:moveTo>
                  <a:pt x="0" y="40557"/>
                </a:moveTo>
                <a:cubicBezTo>
                  <a:pt x="-978" y="17555"/>
                  <a:pt x="14396" y="1412"/>
                  <a:pt x="40557" y="0"/>
                </a:cubicBezTo>
                <a:cubicBezTo>
                  <a:pt x="265410" y="-30081"/>
                  <a:pt x="343155" y="1288"/>
                  <a:pt x="619460" y="0"/>
                </a:cubicBezTo>
                <a:cubicBezTo>
                  <a:pt x="895765" y="-1288"/>
                  <a:pt x="907137" y="40885"/>
                  <a:pt x="1153832" y="0"/>
                </a:cubicBezTo>
                <a:cubicBezTo>
                  <a:pt x="1175514" y="-392"/>
                  <a:pt x="1196954" y="19383"/>
                  <a:pt x="1194389" y="40557"/>
                </a:cubicBezTo>
                <a:cubicBezTo>
                  <a:pt x="1202442" y="108346"/>
                  <a:pt x="1177124" y="156671"/>
                  <a:pt x="1194389" y="202780"/>
                </a:cubicBezTo>
                <a:cubicBezTo>
                  <a:pt x="1196489" y="221762"/>
                  <a:pt x="1172829" y="246327"/>
                  <a:pt x="1153832" y="243337"/>
                </a:cubicBezTo>
                <a:cubicBezTo>
                  <a:pt x="915167" y="253678"/>
                  <a:pt x="828353" y="227716"/>
                  <a:pt x="597195" y="243337"/>
                </a:cubicBezTo>
                <a:cubicBezTo>
                  <a:pt x="366037" y="258958"/>
                  <a:pt x="295989" y="186672"/>
                  <a:pt x="40557" y="243337"/>
                </a:cubicBezTo>
                <a:cubicBezTo>
                  <a:pt x="15530" y="243187"/>
                  <a:pt x="1961" y="219800"/>
                  <a:pt x="0" y="202780"/>
                </a:cubicBezTo>
                <a:cubicBezTo>
                  <a:pt x="-11438" y="148358"/>
                  <a:pt x="13809" y="98794"/>
                  <a:pt x="0" y="40557"/>
                </a:cubicBezTo>
                <a:close/>
              </a:path>
            </a:pathLst>
          </a:custGeom>
          <a:noFill/>
          <a:ln w="825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C3E34ED-3BAC-4F2D-83F7-DBC0279B4934}"/>
              </a:ext>
            </a:extLst>
          </p:cNvPr>
          <p:cNvCxnSpPr/>
          <p:nvPr/>
        </p:nvCxnSpPr>
        <p:spPr>
          <a:xfrm>
            <a:off x="6911218" y="2829752"/>
            <a:ext cx="61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14" descr="Microsoft Word logo and symbol, meaning, history, PNG">
            <a:extLst>
              <a:ext uri="{FF2B5EF4-FFF2-40B4-BE49-F238E27FC236}">
                <a16:creationId xmlns:a16="http://schemas.microsoft.com/office/drawing/2014/main" id="{5DCB8713-15E0-449D-9F92-AA99BC48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92" y="2490365"/>
            <a:ext cx="1242582" cy="7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DE17382-372A-4105-A51B-C1AE74EE2E12}"/>
              </a:ext>
            </a:extLst>
          </p:cNvPr>
          <p:cNvSpPr txBox="1"/>
          <p:nvPr/>
        </p:nvSpPr>
        <p:spPr>
          <a:xfrm>
            <a:off x="8194571" y="3286222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report</a:t>
            </a:r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32599B-01CF-4844-CCAC-87765A58F878}"/>
                  </a:ext>
                </a:extLst>
              </p14:cNvPr>
              <p14:cNvContentPartPr/>
              <p14:nvPr/>
            </p14:nvContentPartPr>
            <p14:xfrm>
              <a:off x="711663" y="411969"/>
              <a:ext cx="445320" cy="7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32599B-01CF-4844-CCAC-87765A58F8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663" y="375969"/>
                <a:ext cx="5169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BAD76E-F526-B396-407E-3607AD8FA255}"/>
                  </a:ext>
                </a:extLst>
              </p14:cNvPr>
              <p14:cNvContentPartPr/>
              <p14:nvPr/>
            </p14:nvContentPartPr>
            <p14:xfrm>
              <a:off x="712248" y="1030212"/>
              <a:ext cx="4708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BAD76E-F526-B396-407E-3607AD8FA2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248" y="994572"/>
                <a:ext cx="542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8071308-838C-D42D-725D-EB3A76958870}"/>
                  </a:ext>
                </a:extLst>
              </p14:cNvPr>
              <p14:cNvContentPartPr/>
              <p14:nvPr/>
            </p14:nvContentPartPr>
            <p14:xfrm>
              <a:off x="668463" y="706674"/>
              <a:ext cx="488520" cy="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8071308-838C-D42D-725D-EB3A7695887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2463" y="671034"/>
                <a:ext cx="560160" cy="925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2A50132-7248-FE43-7897-2F14BF0EF8DF}"/>
              </a:ext>
            </a:extLst>
          </p:cNvPr>
          <p:cNvSpPr txBox="1"/>
          <p:nvPr/>
        </p:nvSpPr>
        <p:spPr>
          <a:xfrm>
            <a:off x="1169379" y="205680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E4D93-86A5-EC84-3909-18A15F300466}"/>
              </a:ext>
            </a:extLst>
          </p:cNvPr>
          <p:cNvSpPr txBox="1"/>
          <p:nvPr/>
        </p:nvSpPr>
        <p:spPr>
          <a:xfrm>
            <a:off x="1183128" y="504032"/>
            <a:ext cx="915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35BB58-054F-5C53-BA76-7DB86502D262}"/>
              </a:ext>
            </a:extLst>
          </p:cNvPr>
          <p:cNvSpPr txBox="1"/>
          <p:nvPr/>
        </p:nvSpPr>
        <p:spPr>
          <a:xfrm>
            <a:off x="1183128" y="820107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report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929668-38B6-0702-171D-3C8EEA3BB7DE}"/>
              </a:ext>
            </a:extLst>
          </p:cNvPr>
          <p:cNvSpPr/>
          <p:nvPr/>
        </p:nvSpPr>
        <p:spPr>
          <a:xfrm>
            <a:off x="7700414" y="1755650"/>
            <a:ext cx="1617732" cy="2271768"/>
          </a:xfrm>
          <a:custGeom>
            <a:avLst/>
            <a:gdLst>
              <a:gd name="connsiteX0" fmla="*/ 0 w 1617732"/>
              <a:gd name="connsiteY0" fmla="*/ 269627 h 2271768"/>
              <a:gd name="connsiteX1" fmla="*/ 269627 w 1617732"/>
              <a:gd name="connsiteY1" fmla="*/ 0 h 2271768"/>
              <a:gd name="connsiteX2" fmla="*/ 830436 w 1617732"/>
              <a:gd name="connsiteY2" fmla="*/ 0 h 2271768"/>
              <a:gd name="connsiteX3" fmla="*/ 1348105 w 1617732"/>
              <a:gd name="connsiteY3" fmla="*/ 0 h 2271768"/>
              <a:gd name="connsiteX4" fmla="*/ 1617732 w 1617732"/>
              <a:gd name="connsiteY4" fmla="*/ 269627 h 2271768"/>
              <a:gd name="connsiteX5" fmla="*/ 1617732 w 1617732"/>
              <a:gd name="connsiteY5" fmla="*/ 812481 h 2271768"/>
              <a:gd name="connsiteX6" fmla="*/ 1617732 w 1617732"/>
              <a:gd name="connsiteY6" fmla="*/ 1424636 h 2271768"/>
              <a:gd name="connsiteX7" fmla="*/ 1617732 w 1617732"/>
              <a:gd name="connsiteY7" fmla="*/ 2002141 h 2271768"/>
              <a:gd name="connsiteX8" fmla="*/ 1348105 w 1617732"/>
              <a:gd name="connsiteY8" fmla="*/ 2271768 h 2271768"/>
              <a:gd name="connsiteX9" fmla="*/ 830436 w 1617732"/>
              <a:gd name="connsiteY9" fmla="*/ 2271768 h 2271768"/>
              <a:gd name="connsiteX10" fmla="*/ 269627 w 1617732"/>
              <a:gd name="connsiteY10" fmla="*/ 2271768 h 2271768"/>
              <a:gd name="connsiteX11" fmla="*/ 0 w 1617732"/>
              <a:gd name="connsiteY11" fmla="*/ 2002141 h 2271768"/>
              <a:gd name="connsiteX12" fmla="*/ 0 w 1617732"/>
              <a:gd name="connsiteY12" fmla="*/ 1424636 h 2271768"/>
              <a:gd name="connsiteX13" fmla="*/ 0 w 1617732"/>
              <a:gd name="connsiteY13" fmla="*/ 881782 h 2271768"/>
              <a:gd name="connsiteX14" fmla="*/ 0 w 1617732"/>
              <a:gd name="connsiteY14" fmla="*/ 269627 h 227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7732" h="2271768" extrusionOk="0">
                <a:moveTo>
                  <a:pt x="0" y="269627"/>
                </a:moveTo>
                <a:cubicBezTo>
                  <a:pt x="-20034" y="108359"/>
                  <a:pt x="117603" y="1168"/>
                  <a:pt x="269627" y="0"/>
                </a:cubicBezTo>
                <a:cubicBezTo>
                  <a:pt x="440363" y="-54770"/>
                  <a:pt x="709894" y="4989"/>
                  <a:pt x="830436" y="0"/>
                </a:cubicBezTo>
                <a:cubicBezTo>
                  <a:pt x="950978" y="-4989"/>
                  <a:pt x="1154529" y="20249"/>
                  <a:pt x="1348105" y="0"/>
                </a:cubicBezTo>
                <a:cubicBezTo>
                  <a:pt x="1474099" y="-12538"/>
                  <a:pt x="1625169" y="124270"/>
                  <a:pt x="1617732" y="269627"/>
                </a:cubicBezTo>
                <a:cubicBezTo>
                  <a:pt x="1644190" y="481137"/>
                  <a:pt x="1563868" y="575218"/>
                  <a:pt x="1617732" y="812481"/>
                </a:cubicBezTo>
                <a:cubicBezTo>
                  <a:pt x="1671596" y="1049744"/>
                  <a:pt x="1565359" y="1156528"/>
                  <a:pt x="1617732" y="1424636"/>
                </a:cubicBezTo>
                <a:cubicBezTo>
                  <a:pt x="1670105" y="1692744"/>
                  <a:pt x="1559193" y="1742332"/>
                  <a:pt x="1617732" y="2002141"/>
                </a:cubicBezTo>
                <a:cubicBezTo>
                  <a:pt x="1595551" y="2187745"/>
                  <a:pt x="1475114" y="2246365"/>
                  <a:pt x="1348105" y="2271768"/>
                </a:cubicBezTo>
                <a:cubicBezTo>
                  <a:pt x="1140910" y="2329062"/>
                  <a:pt x="982520" y="2253468"/>
                  <a:pt x="830436" y="2271768"/>
                </a:cubicBezTo>
                <a:cubicBezTo>
                  <a:pt x="678352" y="2290068"/>
                  <a:pt x="485473" y="2257452"/>
                  <a:pt x="269627" y="2271768"/>
                </a:cubicBezTo>
                <a:cubicBezTo>
                  <a:pt x="146397" y="2246391"/>
                  <a:pt x="32793" y="2129907"/>
                  <a:pt x="0" y="2002141"/>
                </a:cubicBezTo>
                <a:cubicBezTo>
                  <a:pt x="-33556" y="1750456"/>
                  <a:pt x="15301" y="1629142"/>
                  <a:pt x="0" y="1424636"/>
                </a:cubicBezTo>
                <a:cubicBezTo>
                  <a:pt x="-15301" y="1220130"/>
                  <a:pt x="44171" y="1071116"/>
                  <a:pt x="0" y="881782"/>
                </a:cubicBezTo>
                <a:cubicBezTo>
                  <a:pt x="-44171" y="692448"/>
                  <a:pt x="59455" y="480210"/>
                  <a:pt x="0" y="269627"/>
                </a:cubicBezTo>
                <a:close/>
              </a:path>
            </a:pathLst>
          </a:custGeom>
          <a:noFill/>
          <a:ln w="825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5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413770-BD06-4882-D521-C247A4E9E255}"/>
              </a:ext>
            </a:extLst>
          </p:cNvPr>
          <p:cNvSpPr txBox="1"/>
          <p:nvPr/>
        </p:nvSpPr>
        <p:spPr>
          <a:xfrm>
            <a:off x="624840" y="350520"/>
            <a:ext cx="482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skills do we need?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EA478FB3-8F5B-F272-7188-CC016D033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944" y="2188253"/>
            <a:ext cx="8675420" cy="35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1070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software is best (i.e. R vs SPSS/</a:t>
            </a:r>
            <a:r>
              <a:rPr lang="en-GB" sz="3600" b="1" dirty="0" err="1"/>
              <a:t>Genstat</a:t>
            </a:r>
            <a:r>
              <a:rPr lang="en-GB" sz="3600" b="1" dirty="0"/>
              <a:t>/</a:t>
            </a:r>
            <a:r>
              <a:rPr lang="en-GB" sz="3600" b="1" dirty="0" err="1"/>
              <a:t>Matlab</a:t>
            </a:r>
            <a:r>
              <a:rPr lang="en-GB" sz="3600" b="1" dirty="0"/>
              <a:t>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B79E7C-10CE-3234-04A3-76794C7C81E9}"/>
              </a:ext>
            </a:extLst>
          </p:cNvPr>
          <p:cNvSpPr txBox="1"/>
          <p:nvPr/>
        </p:nvSpPr>
        <p:spPr>
          <a:xfrm>
            <a:off x="2496987" y="1992564"/>
            <a:ext cx="4027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If it </a:t>
            </a:r>
            <a:r>
              <a:rPr lang="en-GB" sz="2800" dirty="0" err="1"/>
              <a:t>ain't</a:t>
            </a:r>
            <a:r>
              <a:rPr lang="en-GB" sz="2800" dirty="0"/>
              <a:t> broke, don't fix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F34A48-4B10-27EF-134A-2189678F4415}"/>
              </a:ext>
            </a:extLst>
          </p:cNvPr>
          <p:cNvSpPr txBox="1"/>
          <p:nvPr/>
        </p:nvSpPr>
        <p:spPr>
          <a:xfrm>
            <a:off x="574506" y="3081375"/>
            <a:ext cx="731206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dirty="0"/>
              <a:t>"I've used </a:t>
            </a:r>
            <a:r>
              <a:rPr lang="en-GB" sz="2400" b="1" dirty="0" err="1"/>
              <a:t>Genstat</a:t>
            </a:r>
            <a:r>
              <a:rPr lang="en-GB" sz="2400" b="1" dirty="0"/>
              <a:t> for XX years and it does what I want"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"We teach with SPSS and the students have to use it"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"My students can't even spell R </a:t>
            </a:r>
          </a:p>
          <a:p>
            <a:pPr algn="r"/>
            <a:r>
              <a:rPr lang="en-GB" sz="2400" b="1" dirty="0"/>
              <a:t>and sure as shucks don't need it!"</a:t>
            </a:r>
          </a:p>
          <a:p>
            <a:pPr algn="r"/>
            <a:endParaRPr lang="en-GB" sz="2400" b="1" dirty="0"/>
          </a:p>
        </p:txBody>
      </p:sp>
      <p:pic>
        <p:nvPicPr>
          <p:cNvPr id="18434" name="Picture 2" descr="Free Modern Meme Maker | Adobe Express">
            <a:extLst>
              <a:ext uri="{FF2B5EF4-FFF2-40B4-BE49-F238E27FC236}">
                <a16:creationId xmlns:a16="http://schemas.microsoft.com/office/drawing/2014/main" id="{10F73EA3-D38F-7427-C2F3-3B6733E4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462" y="1768500"/>
            <a:ext cx="3848101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80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107044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software is best (i.e. R vs SPSS/</a:t>
            </a:r>
            <a:r>
              <a:rPr lang="en-GB" sz="3600" b="1" dirty="0" err="1"/>
              <a:t>Genstat</a:t>
            </a:r>
            <a:r>
              <a:rPr lang="en-GB" sz="3600" b="1" dirty="0"/>
              <a:t>/</a:t>
            </a:r>
            <a:r>
              <a:rPr lang="en-GB" sz="3600" b="1" dirty="0" err="1"/>
              <a:t>Matlab</a:t>
            </a:r>
            <a:r>
              <a:rPr lang="en-GB" sz="3600" b="1" dirty="0"/>
              <a:t>)?</a:t>
            </a:r>
          </a:p>
        </p:txBody>
      </p:sp>
      <p:pic>
        <p:nvPicPr>
          <p:cNvPr id="6146" name="Picture 2" descr="Pin on U.S.A. +">
            <a:extLst>
              <a:ext uri="{FF2B5EF4-FFF2-40B4-BE49-F238E27FC236}">
                <a16:creationId xmlns:a16="http://schemas.microsoft.com/office/drawing/2014/main" id="{7CCA9DD2-C13B-5548-F009-5478BF38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23" y="1144476"/>
            <a:ext cx="3771837" cy="559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34A48-4B10-27EF-134A-2189678F4415}"/>
              </a:ext>
            </a:extLst>
          </p:cNvPr>
          <p:cNvSpPr txBox="1"/>
          <p:nvPr/>
        </p:nvSpPr>
        <p:spPr>
          <a:xfrm>
            <a:off x="1279415" y="1896070"/>
            <a:ext cx="564776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Aside from best practice:</a:t>
            </a:r>
          </a:p>
          <a:p>
            <a:endParaRPr lang="en-GB" sz="2400" b="1" dirty="0"/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Employability for our students at all levels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UK digital skills gap in all sectors</a:t>
            </a:r>
          </a:p>
          <a:p>
            <a:pPr algn="r"/>
            <a:endParaRPr lang="en-GB" sz="2400" b="1" dirty="0"/>
          </a:p>
          <a:p>
            <a:pPr algn="r"/>
            <a:r>
              <a:rPr lang="en-GB" sz="2400" b="1" dirty="0"/>
              <a:t>Positioning to lead the HE ag/food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52009-DD3E-7810-27B2-8AF95A030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37" y="1338220"/>
            <a:ext cx="2053443" cy="15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4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413770-BD06-4882-D521-C247A4E9E255}"/>
              </a:ext>
            </a:extLst>
          </p:cNvPr>
          <p:cNvSpPr txBox="1"/>
          <p:nvPr/>
        </p:nvSpPr>
        <p:spPr>
          <a:xfrm>
            <a:off x="624840" y="350520"/>
            <a:ext cx="5835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stats skills do we need?</a:t>
            </a:r>
          </a:p>
        </p:txBody>
      </p:sp>
      <p:pic>
        <p:nvPicPr>
          <p:cNvPr id="4098" name="Picture 2" descr="Me whenever I see a statistics problem Now that I don't have statistical  anxiety anymore - Anthony Adams in Yellow Suit Rubbing Hands | Make a Meme">
            <a:extLst>
              <a:ext uri="{FF2B5EF4-FFF2-40B4-BE49-F238E27FC236}">
                <a16:creationId xmlns:a16="http://schemas.microsoft.com/office/drawing/2014/main" id="{125C49EC-86EC-3588-A826-3ECE363D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4" y="1390650"/>
            <a:ext cx="4201914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937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69287-C99A-4704-A291-C1E80BB9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24"/>
          <a:stretch/>
        </p:blipFill>
        <p:spPr>
          <a:xfrm>
            <a:off x="2101855" y="1072114"/>
            <a:ext cx="7723382" cy="4852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79AA80-95C3-4D63-8273-E6FBDF6B673C}"/>
              </a:ext>
            </a:extLst>
          </p:cNvPr>
          <p:cNvSpPr txBox="1"/>
          <p:nvPr/>
        </p:nvSpPr>
        <p:spPr>
          <a:xfrm>
            <a:off x="1183906" y="163686"/>
            <a:ext cx="9095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Stats techniques in papers (since 1990)</a:t>
            </a:r>
            <a:endParaRPr lang="en-GB" sz="4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2702A-0743-4EEF-A91D-C0289F3CAEA9}"/>
              </a:ext>
            </a:extLst>
          </p:cNvPr>
          <p:cNvSpPr/>
          <p:nvPr/>
        </p:nvSpPr>
        <p:spPr>
          <a:xfrm>
            <a:off x="1857676" y="2079057"/>
            <a:ext cx="8232469" cy="1443789"/>
          </a:xfrm>
          <a:prstGeom prst="rect">
            <a:avLst/>
          </a:prstGeom>
          <a:solidFill>
            <a:schemeClr val="accent5">
              <a:lumMod val="60000"/>
              <a:lumOff val="40000"/>
              <a:alpha val="2600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55DFF-BF4B-41B3-9F77-EAD14A422AEB}"/>
              </a:ext>
            </a:extLst>
          </p:cNvPr>
          <p:cNvSpPr/>
          <p:nvPr/>
        </p:nvSpPr>
        <p:spPr>
          <a:xfrm>
            <a:off x="1847311" y="3522846"/>
            <a:ext cx="8242834" cy="2541014"/>
          </a:xfrm>
          <a:prstGeom prst="rect">
            <a:avLst/>
          </a:prstGeom>
          <a:solidFill>
            <a:schemeClr val="accent6">
              <a:lumMod val="60000"/>
              <a:lumOff val="40000"/>
              <a:alpha val="26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7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F6C19-2F1D-0672-8CB5-BE4EF4C00843}"/>
              </a:ext>
            </a:extLst>
          </p:cNvPr>
          <p:cNvSpPr txBox="1"/>
          <p:nvPr/>
        </p:nvSpPr>
        <p:spPr>
          <a:xfrm>
            <a:off x="624840" y="350520"/>
            <a:ext cx="4063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Use of mixed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7C2369-685E-E0A8-7BD4-C7B3AC40A270}"/>
              </a:ext>
            </a:extLst>
          </p:cNvPr>
          <p:cNvSpPr txBox="1"/>
          <p:nvPr/>
        </p:nvSpPr>
        <p:spPr>
          <a:xfrm>
            <a:off x="458730" y="1792009"/>
            <a:ext cx="3016526" cy="457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837458-A5D2-8147-6583-811F2918337D}"/>
              </a:ext>
            </a:extLst>
          </p:cNvPr>
          <p:cNvSpPr txBox="1"/>
          <p:nvPr/>
        </p:nvSpPr>
        <p:spPr>
          <a:xfrm>
            <a:off x="602512" y="2302789"/>
            <a:ext cx="1219200" cy="172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C03D8-4F7B-55D3-B7CB-BBA30754AB8D}"/>
              </a:ext>
            </a:extLst>
          </p:cNvPr>
          <p:cNvSpPr txBox="1"/>
          <p:nvPr/>
        </p:nvSpPr>
        <p:spPr>
          <a:xfrm>
            <a:off x="507262" y="288190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Block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A1688-C3AC-8050-FCB0-BE842CE8E81F}"/>
              </a:ext>
            </a:extLst>
          </p:cNvPr>
          <p:cNvSpPr txBox="1"/>
          <p:nvPr/>
        </p:nvSpPr>
        <p:spPr>
          <a:xfrm>
            <a:off x="2132227" y="2302789"/>
            <a:ext cx="1219200" cy="172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C8B6D-EC0E-1552-D282-777308248202}"/>
              </a:ext>
            </a:extLst>
          </p:cNvPr>
          <p:cNvSpPr txBox="1"/>
          <p:nvPr/>
        </p:nvSpPr>
        <p:spPr>
          <a:xfrm>
            <a:off x="2036977" y="2881909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Block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EA3DF7-06C3-7B13-FE87-162E6B114274}"/>
              </a:ext>
            </a:extLst>
          </p:cNvPr>
          <p:cNvSpPr txBox="1"/>
          <p:nvPr/>
        </p:nvSpPr>
        <p:spPr>
          <a:xfrm>
            <a:off x="602512" y="4217195"/>
            <a:ext cx="1219200" cy="172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A77F2-6C6D-149F-04C3-0C2D8FB40158}"/>
              </a:ext>
            </a:extLst>
          </p:cNvPr>
          <p:cNvSpPr txBox="1"/>
          <p:nvPr/>
        </p:nvSpPr>
        <p:spPr>
          <a:xfrm>
            <a:off x="507262" y="479631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Block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2DE91-DD2B-F51C-45C7-209CA698BCDC}"/>
              </a:ext>
            </a:extLst>
          </p:cNvPr>
          <p:cNvSpPr txBox="1"/>
          <p:nvPr/>
        </p:nvSpPr>
        <p:spPr>
          <a:xfrm>
            <a:off x="2132227" y="4217195"/>
            <a:ext cx="1219200" cy="1722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DDCF7-903A-3A25-1EB7-41E3408E2591}"/>
              </a:ext>
            </a:extLst>
          </p:cNvPr>
          <p:cNvSpPr txBox="1"/>
          <p:nvPr/>
        </p:nvSpPr>
        <p:spPr>
          <a:xfrm>
            <a:off x="2036977" y="4796315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Block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F40FE5-B10F-45C9-0BAE-3E2351EB13DD}"/>
              </a:ext>
            </a:extLst>
          </p:cNvPr>
          <p:cNvSpPr txBox="1"/>
          <p:nvPr/>
        </p:nvSpPr>
        <p:spPr>
          <a:xfrm>
            <a:off x="1530953" y="1363743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Blocking</a:t>
            </a:r>
          </a:p>
        </p:txBody>
      </p:sp>
      <p:pic>
        <p:nvPicPr>
          <p:cNvPr id="15" name="Graphic 14" descr="Cow outline">
            <a:extLst>
              <a:ext uri="{FF2B5EF4-FFF2-40B4-BE49-F238E27FC236}">
                <a16:creationId xmlns:a16="http://schemas.microsoft.com/office/drawing/2014/main" id="{391DA6BD-DB82-A86F-B0CA-A337E133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6135" y="2357912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D2789E-C362-5489-F396-52705F3ED90E}"/>
              </a:ext>
            </a:extLst>
          </p:cNvPr>
          <p:cNvSpPr txBox="1"/>
          <p:nvPr/>
        </p:nvSpPr>
        <p:spPr>
          <a:xfrm>
            <a:off x="3761482" y="2630446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Bess</a:t>
            </a:r>
          </a:p>
        </p:txBody>
      </p:sp>
      <p:pic>
        <p:nvPicPr>
          <p:cNvPr id="17" name="Graphic 16" descr="Cow outline">
            <a:extLst>
              <a:ext uri="{FF2B5EF4-FFF2-40B4-BE49-F238E27FC236}">
                <a16:creationId xmlns:a16="http://schemas.microsoft.com/office/drawing/2014/main" id="{D63DB82D-0B16-AA7A-937E-46DEB104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6135" y="3544846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5CCB08-80A1-414B-941B-56EA9FDA77CE}"/>
              </a:ext>
            </a:extLst>
          </p:cNvPr>
          <p:cNvSpPr txBox="1"/>
          <p:nvPr/>
        </p:nvSpPr>
        <p:spPr>
          <a:xfrm>
            <a:off x="3761482" y="3817380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Sally</a:t>
            </a:r>
          </a:p>
        </p:txBody>
      </p:sp>
      <p:pic>
        <p:nvPicPr>
          <p:cNvPr id="19" name="Graphic 18" descr="Cow outline">
            <a:extLst>
              <a:ext uri="{FF2B5EF4-FFF2-40B4-BE49-F238E27FC236}">
                <a16:creationId xmlns:a16="http://schemas.microsoft.com/office/drawing/2014/main" id="{16266CED-90F1-3D96-53EE-E2C94F346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2315" y="4721898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031119-E862-D680-6117-C859A0005E54}"/>
              </a:ext>
            </a:extLst>
          </p:cNvPr>
          <p:cNvSpPr txBox="1"/>
          <p:nvPr/>
        </p:nvSpPr>
        <p:spPr>
          <a:xfrm>
            <a:off x="3677662" y="4994432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Freya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784C44-D3A3-85A8-9344-C4CE0280CBEC}"/>
              </a:ext>
            </a:extLst>
          </p:cNvPr>
          <p:cNvCxnSpPr>
            <a:cxnSpLocks/>
          </p:cNvCxnSpPr>
          <p:nvPr/>
        </p:nvCxnSpPr>
        <p:spPr>
          <a:xfrm>
            <a:off x="5330065" y="2895360"/>
            <a:ext cx="403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ow outline">
            <a:extLst>
              <a:ext uri="{FF2B5EF4-FFF2-40B4-BE49-F238E27FC236}">
                <a16:creationId xmlns:a16="http://schemas.microsoft.com/office/drawing/2014/main" id="{15EF3C8C-F452-6B54-D305-C55565A0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2515" y="2357912"/>
            <a:ext cx="914400" cy="91440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BB2F4A-9051-AA3A-AADC-51733866B4EA}"/>
              </a:ext>
            </a:extLst>
          </p:cNvPr>
          <p:cNvCxnSpPr>
            <a:cxnSpLocks/>
          </p:cNvCxnSpPr>
          <p:nvPr/>
        </p:nvCxnSpPr>
        <p:spPr>
          <a:xfrm>
            <a:off x="5330065" y="4027168"/>
            <a:ext cx="403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 descr="Cow outline">
            <a:extLst>
              <a:ext uri="{FF2B5EF4-FFF2-40B4-BE49-F238E27FC236}">
                <a16:creationId xmlns:a16="http://schemas.microsoft.com/office/drawing/2014/main" id="{121EB8EC-EDF4-67AE-0585-D48985B7E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3455" y="3489720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9D3CC4-01D7-E678-E08B-7E0AC1470F78}"/>
              </a:ext>
            </a:extLst>
          </p:cNvPr>
          <p:cNvCxnSpPr>
            <a:cxnSpLocks/>
          </p:cNvCxnSpPr>
          <p:nvPr/>
        </p:nvCxnSpPr>
        <p:spPr>
          <a:xfrm>
            <a:off x="5330065" y="5158976"/>
            <a:ext cx="4038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Cow outline">
            <a:extLst>
              <a:ext uri="{FF2B5EF4-FFF2-40B4-BE49-F238E27FC236}">
                <a16:creationId xmlns:a16="http://schemas.microsoft.com/office/drawing/2014/main" id="{FEE989E6-B00F-EB24-52AA-94A6F54E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3935" y="4621528"/>
            <a:ext cx="914400" cy="9144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A36478A-EBC1-B10C-B34D-84D019115F83}"/>
              </a:ext>
            </a:extLst>
          </p:cNvPr>
          <p:cNvSpPr/>
          <p:nvPr/>
        </p:nvSpPr>
        <p:spPr>
          <a:xfrm>
            <a:off x="4305175" y="2219444"/>
            <a:ext cx="1005840" cy="3520438"/>
          </a:xfrm>
          <a:prstGeom prst="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904563-4189-B416-DAB0-7A0330DB5702}"/>
              </a:ext>
            </a:extLst>
          </p:cNvPr>
          <p:cNvSpPr txBox="1"/>
          <p:nvPr/>
        </p:nvSpPr>
        <p:spPr>
          <a:xfrm>
            <a:off x="4601147" y="18501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954B81-9680-0D45-2A94-42F67DA5B450}"/>
              </a:ext>
            </a:extLst>
          </p:cNvPr>
          <p:cNvSpPr/>
          <p:nvPr/>
        </p:nvSpPr>
        <p:spPr>
          <a:xfrm>
            <a:off x="5798695" y="2219444"/>
            <a:ext cx="1005840" cy="3520438"/>
          </a:xfrm>
          <a:prstGeom prst="rect">
            <a:avLst/>
          </a:prstGeom>
          <a:solidFill>
            <a:schemeClr val="accent4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5D1F04-BA3C-0695-5883-216234B641A9}"/>
              </a:ext>
            </a:extLst>
          </p:cNvPr>
          <p:cNvSpPr txBox="1"/>
          <p:nvPr/>
        </p:nvSpPr>
        <p:spPr>
          <a:xfrm>
            <a:off x="6094667" y="185011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F363D6-FBD6-ACBD-2F0E-E2E746D758C1}"/>
              </a:ext>
            </a:extLst>
          </p:cNvPr>
          <p:cNvSpPr txBox="1"/>
          <p:nvPr/>
        </p:nvSpPr>
        <p:spPr>
          <a:xfrm>
            <a:off x="4601147" y="1422677"/>
            <a:ext cx="206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Repeated measures</a:t>
            </a:r>
          </a:p>
        </p:txBody>
      </p:sp>
      <p:pic>
        <p:nvPicPr>
          <p:cNvPr id="34" name="Graphic 33" descr="Flowers in pot outline">
            <a:extLst>
              <a:ext uri="{FF2B5EF4-FFF2-40B4-BE49-F238E27FC236}">
                <a16:creationId xmlns:a16="http://schemas.microsoft.com/office/drawing/2014/main" id="{6FA19B15-8946-0CEF-B2C4-639CEA90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4624" y="2485906"/>
            <a:ext cx="457200" cy="457200"/>
          </a:xfrm>
          <a:prstGeom prst="rect">
            <a:avLst/>
          </a:prstGeom>
        </p:spPr>
      </p:pic>
      <p:pic>
        <p:nvPicPr>
          <p:cNvPr id="36" name="Graphic 35" descr="Flowers in pot with solid fill">
            <a:extLst>
              <a:ext uri="{FF2B5EF4-FFF2-40B4-BE49-F238E27FC236}">
                <a16:creationId xmlns:a16="http://schemas.microsoft.com/office/drawing/2014/main" id="{91D48D67-A344-A314-6E11-6D4E52A59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824" y="2485906"/>
            <a:ext cx="457200" cy="457200"/>
          </a:xfrm>
          <a:prstGeom prst="rect">
            <a:avLst/>
          </a:prstGeom>
        </p:spPr>
      </p:pic>
      <p:pic>
        <p:nvPicPr>
          <p:cNvPr id="37" name="Graphic 36" descr="Flowers in pot outline">
            <a:extLst>
              <a:ext uri="{FF2B5EF4-FFF2-40B4-BE49-F238E27FC236}">
                <a16:creationId xmlns:a16="http://schemas.microsoft.com/office/drawing/2014/main" id="{566D4427-F642-B5B1-F735-73D408200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2829" y="2485906"/>
            <a:ext cx="457200" cy="457200"/>
          </a:xfrm>
          <a:prstGeom prst="rect">
            <a:avLst/>
          </a:prstGeom>
        </p:spPr>
      </p:pic>
      <p:pic>
        <p:nvPicPr>
          <p:cNvPr id="38" name="Graphic 37" descr="Flowers in pot with solid fill">
            <a:extLst>
              <a:ext uri="{FF2B5EF4-FFF2-40B4-BE49-F238E27FC236}">
                <a16:creationId xmlns:a16="http://schemas.microsoft.com/office/drawing/2014/main" id="{6B00081D-F39A-6264-318C-3EAC56AA5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0029" y="2485906"/>
            <a:ext cx="457200" cy="457200"/>
          </a:xfrm>
          <a:prstGeom prst="rect">
            <a:avLst/>
          </a:prstGeom>
        </p:spPr>
      </p:pic>
      <p:pic>
        <p:nvPicPr>
          <p:cNvPr id="39" name="Graphic 38" descr="Flowers in pot outline">
            <a:extLst>
              <a:ext uri="{FF2B5EF4-FFF2-40B4-BE49-F238E27FC236}">
                <a16:creationId xmlns:a16="http://schemas.microsoft.com/office/drawing/2014/main" id="{F1962A07-7BA6-CD90-522E-B8AE35481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61769" y="3489482"/>
            <a:ext cx="457200" cy="457200"/>
          </a:xfrm>
          <a:prstGeom prst="rect">
            <a:avLst/>
          </a:prstGeom>
        </p:spPr>
      </p:pic>
      <p:pic>
        <p:nvPicPr>
          <p:cNvPr id="40" name="Graphic 39" descr="Flowers in pot with solid fill">
            <a:extLst>
              <a:ext uri="{FF2B5EF4-FFF2-40B4-BE49-F238E27FC236}">
                <a16:creationId xmlns:a16="http://schemas.microsoft.com/office/drawing/2014/main" id="{58545BB4-3EBB-40F2-8F4A-615635341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18969" y="3489482"/>
            <a:ext cx="457200" cy="457200"/>
          </a:xfrm>
          <a:prstGeom prst="rect">
            <a:avLst/>
          </a:prstGeom>
        </p:spPr>
      </p:pic>
      <p:pic>
        <p:nvPicPr>
          <p:cNvPr id="41" name="Graphic 40" descr="Flowers in pot outline">
            <a:extLst>
              <a:ext uri="{FF2B5EF4-FFF2-40B4-BE49-F238E27FC236}">
                <a16:creationId xmlns:a16="http://schemas.microsoft.com/office/drawing/2014/main" id="{85D2EC3A-66D9-CC9C-7DD7-D016D683C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9974" y="3489482"/>
            <a:ext cx="457200" cy="457200"/>
          </a:xfrm>
          <a:prstGeom prst="rect">
            <a:avLst/>
          </a:prstGeom>
        </p:spPr>
      </p:pic>
      <p:pic>
        <p:nvPicPr>
          <p:cNvPr id="42" name="Graphic 41" descr="Flowers in pot with solid fill">
            <a:extLst>
              <a:ext uri="{FF2B5EF4-FFF2-40B4-BE49-F238E27FC236}">
                <a16:creationId xmlns:a16="http://schemas.microsoft.com/office/drawing/2014/main" id="{46ED117C-CD2A-241D-75B4-6D414B1A8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7174" y="3489482"/>
            <a:ext cx="457200" cy="457200"/>
          </a:xfrm>
          <a:prstGeom prst="rect">
            <a:avLst/>
          </a:prstGeom>
        </p:spPr>
      </p:pic>
      <p:pic>
        <p:nvPicPr>
          <p:cNvPr id="43" name="Graphic 42" descr="Flowers in pot outline">
            <a:extLst>
              <a:ext uri="{FF2B5EF4-FFF2-40B4-BE49-F238E27FC236}">
                <a16:creationId xmlns:a16="http://schemas.microsoft.com/office/drawing/2014/main" id="{E97E31C2-B296-4EE3-9C82-E90D3F70A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44624" y="4476510"/>
            <a:ext cx="457200" cy="457200"/>
          </a:xfrm>
          <a:prstGeom prst="rect">
            <a:avLst/>
          </a:prstGeom>
        </p:spPr>
      </p:pic>
      <p:pic>
        <p:nvPicPr>
          <p:cNvPr id="44" name="Graphic 43" descr="Flowers in pot with solid fill">
            <a:extLst>
              <a:ext uri="{FF2B5EF4-FFF2-40B4-BE49-F238E27FC236}">
                <a16:creationId xmlns:a16="http://schemas.microsoft.com/office/drawing/2014/main" id="{221D57DE-CD06-D0A0-A725-7A3BD634F6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1824" y="4476510"/>
            <a:ext cx="457200" cy="457200"/>
          </a:xfrm>
          <a:prstGeom prst="rect">
            <a:avLst/>
          </a:prstGeom>
        </p:spPr>
      </p:pic>
      <p:pic>
        <p:nvPicPr>
          <p:cNvPr id="45" name="Graphic 44" descr="Flowers in pot outline">
            <a:extLst>
              <a:ext uri="{FF2B5EF4-FFF2-40B4-BE49-F238E27FC236}">
                <a16:creationId xmlns:a16="http://schemas.microsoft.com/office/drawing/2014/main" id="{15074994-B52E-7031-C400-C4C52F4B2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2829" y="4476510"/>
            <a:ext cx="457200" cy="457200"/>
          </a:xfrm>
          <a:prstGeom prst="rect">
            <a:avLst/>
          </a:prstGeom>
        </p:spPr>
      </p:pic>
      <p:pic>
        <p:nvPicPr>
          <p:cNvPr id="46" name="Graphic 45" descr="Flowers in pot with solid fill">
            <a:extLst>
              <a:ext uri="{FF2B5EF4-FFF2-40B4-BE49-F238E27FC236}">
                <a16:creationId xmlns:a16="http://schemas.microsoft.com/office/drawing/2014/main" id="{C8C69574-C565-7C02-90A4-0137FCF7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0029" y="4476510"/>
            <a:ext cx="457200" cy="4572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A8897D9-2576-7AD3-AFD4-C96EADC4034A}"/>
              </a:ext>
            </a:extLst>
          </p:cNvPr>
          <p:cNvSpPr/>
          <p:nvPr/>
        </p:nvSpPr>
        <p:spPr>
          <a:xfrm>
            <a:off x="7277448" y="2190629"/>
            <a:ext cx="2363152" cy="906780"/>
          </a:xfrm>
          <a:prstGeom prst="rect">
            <a:avLst/>
          </a:prstGeom>
          <a:solidFill>
            <a:schemeClr val="accent4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CAD9EF-55A2-C7D6-D2E7-13CF7C0C6C48}"/>
              </a:ext>
            </a:extLst>
          </p:cNvPr>
          <p:cNvSpPr txBox="1"/>
          <p:nvPr/>
        </p:nvSpPr>
        <p:spPr>
          <a:xfrm>
            <a:off x="7255966" y="215264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Group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9B1D205-BB81-E387-CE1E-95AAB1B053E8}"/>
              </a:ext>
            </a:extLst>
          </p:cNvPr>
          <p:cNvSpPr/>
          <p:nvPr/>
        </p:nvSpPr>
        <p:spPr>
          <a:xfrm>
            <a:off x="7277448" y="3236236"/>
            <a:ext cx="2363152" cy="906780"/>
          </a:xfrm>
          <a:prstGeom prst="rect">
            <a:avLst/>
          </a:prstGeom>
          <a:solidFill>
            <a:schemeClr val="accent6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2C34D8-288F-5C55-23A3-FF3F2112442C}"/>
              </a:ext>
            </a:extLst>
          </p:cNvPr>
          <p:cNvSpPr txBox="1"/>
          <p:nvPr/>
        </p:nvSpPr>
        <p:spPr>
          <a:xfrm>
            <a:off x="7219771" y="319051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Group 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64A055F-593B-0EC0-EE53-38974080008D}"/>
              </a:ext>
            </a:extLst>
          </p:cNvPr>
          <p:cNvSpPr/>
          <p:nvPr/>
        </p:nvSpPr>
        <p:spPr>
          <a:xfrm>
            <a:off x="7271206" y="4268508"/>
            <a:ext cx="2363152" cy="906780"/>
          </a:xfrm>
          <a:prstGeom prst="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0C939B-CBFA-B99F-FC45-011F9B460EDC}"/>
              </a:ext>
            </a:extLst>
          </p:cNvPr>
          <p:cNvSpPr txBox="1"/>
          <p:nvPr/>
        </p:nvSpPr>
        <p:spPr>
          <a:xfrm>
            <a:off x="7234484" y="4201952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Group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AA6801-DE8A-5465-64C9-53BAA75EBFF5}"/>
              </a:ext>
            </a:extLst>
          </p:cNvPr>
          <p:cNvSpPr txBox="1"/>
          <p:nvPr/>
        </p:nvSpPr>
        <p:spPr>
          <a:xfrm>
            <a:off x="7185535" y="1424819"/>
            <a:ext cx="252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Experimental replication</a:t>
            </a:r>
          </a:p>
        </p:txBody>
      </p:sp>
      <p:pic>
        <p:nvPicPr>
          <p:cNvPr id="1026" name="Picture 2" descr="image0">
            <a:extLst>
              <a:ext uri="{FF2B5EF4-FFF2-40B4-BE49-F238E27FC236}">
                <a16:creationId xmlns:a16="http://schemas.microsoft.com/office/drawing/2014/main" id="{FC964E6B-B27A-1058-8A00-29C68E02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194564" y="2336622"/>
            <a:ext cx="3742759" cy="18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7BB08B0-A7C9-5B35-806D-A46AE558B2FD}"/>
              </a:ext>
            </a:extLst>
          </p:cNvPr>
          <p:cNvSpPr txBox="1"/>
          <p:nvPr/>
        </p:nvSpPr>
        <p:spPr>
          <a:xfrm>
            <a:off x="10496365" y="1485901"/>
            <a:ext cx="131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Spatial data</a:t>
            </a:r>
          </a:p>
        </p:txBody>
      </p:sp>
    </p:spTree>
    <p:extLst>
      <p:ext uri="{BB962C8B-B14F-4D97-AF65-F5344CB8AC3E}">
        <p14:creationId xmlns:p14="http://schemas.microsoft.com/office/powerpoint/2010/main" val="2195839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4618C-642B-47C1-BD62-56E578FB8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348" y="1117230"/>
            <a:ext cx="7659560" cy="53063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862607" y="2820202"/>
            <a:ext cx="21417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'Traditional'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C7329-1FF0-5E92-B29E-8F53F4E843A1}"/>
              </a:ext>
            </a:extLst>
          </p:cNvPr>
          <p:cNvSpPr txBox="1"/>
          <p:nvPr/>
        </p:nvSpPr>
        <p:spPr>
          <a:xfrm>
            <a:off x="1183906" y="163686"/>
            <a:ext cx="9095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Stats techniques in papers (since 1990)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748969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924034" y="2820202"/>
            <a:ext cx="201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'Modern'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9717BE-8A80-485C-9339-1E4045582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548" y="1289775"/>
            <a:ext cx="8128418" cy="5035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CA2E22-38F4-8E08-D6A4-1F7448E2E9DB}"/>
              </a:ext>
            </a:extLst>
          </p:cNvPr>
          <p:cNvSpPr txBox="1"/>
          <p:nvPr/>
        </p:nvSpPr>
        <p:spPr>
          <a:xfrm>
            <a:off x="1183906" y="163686"/>
            <a:ext cx="9095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Stats techniques in papers (since 1990)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41999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F5B51B-7977-46BA-AD81-4D81F2094CE8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A18486-9FC3-4F83-89A7-9C4B06D18615}"/>
              </a:ext>
            </a:extLst>
          </p:cNvPr>
          <p:cNvSpPr txBox="1"/>
          <p:nvPr/>
        </p:nvSpPr>
        <p:spPr>
          <a:xfrm>
            <a:off x="924034" y="2820202"/>
            <a:ext cx="20188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'Modern'</a:t>
            </a:r>
          </a:p>
          <a:p>
            <a:pPr algn="ctr"/>
            <a:r>
              <a:rPr lang="en-US" sz="3200"/>
              <a:t>techniques</a:t>
            </a:r>
            <a:endParaRPr lang="en-GB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BA89-0983-448E-B7D9-BD9C2A2A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438" y="1594272"/>
            <a:ext cx="6151086" cy="41442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F0FE46-3073-0637-7804-DE760EA23EFE}"/>
              </a:ext>
            </a:extLst>
          </p:cNvPr>
          <p:cNvSpPr txBox="1"/>
          <p:nvPr/>
        </p:nvSpPr>
        <p:spPr>
          <a:xfrm>
            <a:off x="1183906" y="163686"/>
            <a:ext cx="9095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Stats techniques in papers (since 1990)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202435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342140-77C1-4C8D-A283-D7A63DCBC42C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61EF-2507-489C-818F-F631C1EC23FB}"/>
              </a:ext>
            </a:extLst>
          </p:cNvPr>
          <p:cNvSpPr txBox="1"/>
          <p:nvPr/>
        </p:nvSpPr>
        <p:spPr>
          <a:xfrm>
            <a:off x="2492942" y="221439"/>
            <a:ext cx="6594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Training in research degrees</a:t>
            </a:r>
            <a:endParaRPr lang="en-GB" sz="4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D25CC-12FD-43D7-BD5B-DFBA9F60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84" y="1330584"/>
            <a:ext cx="4496031" cy="44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43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69287-C99A-4704-A291-C1E80BB9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76"/>
          <a:stretch/>
        </p:blipFill>
        <p:spPr>
          <a:xfrm>
            <a:off x="2246845" y="2675940"/>
            <a:ext cx="7315200" cy="2391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342140-77C1-4C8D-A283-D7A63DCBC42C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D0D903-7226-49FF-97A2-0DDA269E8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98"/>
          <a:stretch/>
        </p:blipFill>
        <p:spPr>
          <a:xfrm>
            <a:off x="2246845" y="2017418"/>
            <a:ext cx="7315200" cy="656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D44016-34AD-2D6D-35DB-402C3CAAAB73}"/>
              </a:ext>
            </a:extLst>
          </p:cNvPr>
          <p:cNvSpPr txBox="1"/>
          <p:nvPr/>
        </p:nvSpPr>
        <p:spPr>
          <a:xfrm>
            <a:off x="1183906" y="163686"/>
            <a:ext cx="9095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Stats techniques in papers (since 1990)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4724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4828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skills do we need?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CB9B3-995F-33EE-ED18-52E5B70CEE0D}"/>
              </a:ext>
            </a:extLst>
          </p:cNvPr>
          <p:cNvSpPr txBox="1"/>
          <p:nvPr/>
        </p:nvSpPr>
        <p:spPr>
          <a:xfrm>
            <a:off x="846029" y="1814917"/>
            <a:ext cx="97004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General minimum:</a:t>
            </a:r>
          </a:p>
          <a:p>
            <a:endParaRPr lang="en-GB" sz="2400" dirty="0"/>
          </a:p>
          <a:p>
            <a:r>
              <a:rPr lang="en-GB" sz="2400" dirty="0"/>
              <a:t>Ability to </a:t>
            </a:r>
            <a:r>
              <a:rPr lang="en-GB" sz="2400" b="1" dirty="0"/>
              <a:t>engage in "statistical thinking"</a:t>
            </a:r>
            <a:r>
              <a:rPr lang="en-GB" sz="2400" dirty="0"/>
              <a:t> (Claims and Evidence; Data and Stories)</a:t>
            </a:r>
          </a:p>
          <a:p>
            <a:endParaRPr lang="en-GB" sz="2400" dirty="0"/>
          </a:p>
          <a:p>
            <a:r>
              <a:rPr lang="en-GB" sz="2400" dirty="0"/>
              <a:t>Ability to </a:t>
            </a:r>
            <a:r>
              <a:rPr lang="en-GB" sz="2400" b="1" dirty="0"/>
              <a:t>design and perform data collection and analysis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Which is more important?  Which is harder?</a:t>
            </a:r>
          </a:p>
        </p:txBody>
      </p:sp>
    </p:spTree>
    <p:extLst>
      <p:ext uri="{BB962C8B-B14F-4D97-AF65-F5344CB8AC3E}">
        <p14:creationId xmlns:p14="http://schemas.microsoft.com/office/powerpoint/2010/main" val="757955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342140-77C1-4C8D-A283-D7A63DCBC42C}"/>
              </a:ext>
            </a:extLst>
          </p:cNvPr>
          <p:cNvSpPr txBox="1"/>
          <p:nvPr/>
        </p:nvSpPr>
        <p:spPr>
          <a:xfrm>
            <a:off x="154005" y="6140918"/>
            <a:ext cx="2410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Touchon &amp; McCoy 2016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61EF-2507-489C-818F-F631C1EC23FB}"/>
              </a:ext>
            </a:extLst>
          </p:cNvPr>
          <p:cNvSpPr txBox="1"/>
          <p:nvPr/>
        </p:nvSpPr>
        <p:spPr>
          <a:xfrm>
            <a:off x="1434163" y="250314"/>
            <a:ext cx="8758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/>
              <a:t>What stats software is cited in papers</a:t>
            </a:r>
            <a:endParaRPr lang="en-GB" sz="4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B743F-CDA7-4BEA-80C6-97C3AA12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129" y="1330217"/>
            <a:ext cx="6629741" cy="419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08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EDFFB5-229C-A090-9DD3-601DAC0A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440" y="1468088"/>
            <a:ext cx="8110922" cy="52912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6678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How 'popular' are stats packages?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CA76E-2B42-4BD5-5980-8BDB688B93D8}"/>
              </a:ext>
            </a:extLst>
          </p:cNvPr>
          <p:cNvSpPr txBox="1"/>
          <p:nvPr/>
        </p:nvSpPr>
        <p:spPr>
          <a:xfrm>
            <a:off x="1983147" y="3470695"/>
            <a:ext cx="229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Count of star-ranked reviews per </a:t>
            </a:r>
          </a:p>
          <a:p>
            <a:pPr algn="ctr"/>
            <a:r>
              <a:rPr lang="en-GB" dirty="0"/>
              <a:t>package on Amazon</a:t>
            </a:r>
          </a:p>
          <a:p>
            <a:pPr algn="ctr"/>
            <a:r>
              <a:rPr lang="en-GB" dirty="0"/>
              <a:t>(top 5, each package)</a:t>
            </a:r>
          </a:p>
        </p:txBody>
      </p:sp>
      <p:pic>
        <p:nvPicPr>
          <p:cNvPr id="7" name="Picture 6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C1EA64D9-70B4-DB5E-B99D-2EB50F4E9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49" y="1468088"/>
            <a:ext cx="606804" cy="9144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A75F8F2-5117-94A0-0B10-1CA36FDA0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05" y="3869422"/>
            <a:ext cx="704675" cy="914400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745D7076-994B-D565-D5D8-B10A3A0363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42" y="3156460"/>
            <a:ext cx="671119" cy="914400"/>
          </a:xfrm>
          <a:prstGeom prst="rect">
            <a:avLst/>
          </a:prstGeom>
        </p:spPr>
      </p:pic>
      <p:pic>
        <p:nvPicPr>
          <p:cNvPr id="15" name="Picture 14" descr="Chart, diagram&#10;&#10;Description automatically generated">
            <a:extLst>
              <a:ext uri="{FF2B5EF4-FFF2-40B4-BE49-F238E27FC236}">
                <a16:creationId xmlns:a16="http://schemas.microsoft.com/office/drawing/2014/main" id="{0D805309-7E78-0007-CBE9-8D2AAFF517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04" y="3796953"/>
            <a:ext cx="70747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81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342140-77C1-4C8D-A283-D7A63DCBC42C}"/>
              </a:ext>
            </a:extLst>
          </p:cNvPr>
          <p:cNvSpPr txBox="1"/>
          <p:nvPr/>
        </p:nvSpPr>
        <p:spPr>
          <a:xfrm>
            <a:off x="154005" y="6140918"/>
            <a:ext cx="2677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Auker &amp; Barthelmess 2020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461EF-2507-489C-818F-F631C1EC23FB}"/>
              </a:ext>
            </a:extLst>
          </p:cNvPr>
          <p:cNvSpPr txBox="1"/>
          <p:nvPr/>
        </p:nvSpPr>
        <p:spPr>
          <a:xfrm>
            <a:off x="2983831" y="287345"/>
            <a:ext cx="63999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Skills in job advertisements</a:t>
            </a:r>
            <a:endParaRPr lang="en-GB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9CB8B0-2EF5-46DC-BDD2-B1381F36C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"/>
          <a:stretch/>
        </p:blipFill>
        <p:spPr>
          <a:xfrm>
            <a:off x="4167739" y="1079443"/>
            <a:ext cx="6181936" cy="5491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FBD96-A021-4799-9830-405A58316EAF}"/>
              </a:ext>
            </a:extLst>
          </p:cNvPr>
          <p:cNvSpPr txBox="1"/>
          <p:nvPr/>
        </p:nvSpPr>
        <p:spPr>
          <a:xfrm>
            <a:off x="1319527" y="1857676"/>
            <a:ext cx="252139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% Job</a:t>
            </a:r>
          </a:p>
          <a:p>
            <a:pPr algn="ctr"/>
            <a:r>
              <a:rPr lang="en-US" sz="2800" dirty="0"/>
              <a:t>advertisements </a:t>
            </a:r>
          </a:p>
          <a:p>
            <a:pPr algn="ctr"/>
            <a:r>
              <a:rPr lang="en-US" sz="2800" dirty="0"/>
              <a:t>(in ecology)</a:t>
            </a:r>
          </a:p>
          <a:p>
            <a:pPr algn="ctr"/>
            <a:r>
              <a:rPr lang="en-US" sz="2800" dirty="0"/>
              <a:t>mentioning</a:t>
            </a:r>
          </a:p>
          <a:p>
            <a:pPr algn="ctr"/>
            <a:r>
              <a:rPr lang="en-US" sz="2800" dirty="0"/>
              <a:t> data + stats + 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8667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03A13-DC39-19A4-B11B-D5052DD71623}"/>
              </a:ext>
            </a:extLst>
          </p:cNvPr>
          <p:cNvSpPr txBox="1"/>
          <p:nvPr/>
        </p:nvSpPr>
        <p:spPr>
          <a:xfrm>
            <a:off x="624840" y="350520"/>
            <a:ext cx="760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Models for acquiring stats and R skills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AC7ECC-ED88-3587-38DC-4B1FE73A82D0}"/>
              </a:ext>
            </a:extLst>
          </p:cNvPr>
          <p:cNvSpPr/>
          <p:nvPr/>
        </p:nvSpPr>
        <p:spPr>
          <a:xfrm>
            <a:off x="746125" y="2417127"/>
            <a:ext cx="2468880" cy="37655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19378-C507-169F-71FC-C1CC4A2989F5}"/>
              </a:ext>
            </a:extLst>
          </p:cNvPr>
          <p:cNvSpPr txBox="1"/>
          <p:nvPr/>
        </p:nvSpPr>
        <p:spPr>
          <a:xfrm>
            <a:off x="842328" y="3391961"/>
            <a:ext cx="2406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take a class or short course, buy a book,</a:t>
            </a:r>
          </a:p>
          <a:p>
            <a:pPr algn="ctr"/>
            <a:r>
              <a:rPr lang="en-GB" sz="2800" dirty="0"/>
              <a:t>YouTube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D312330-5EFF-B588-3AC9-02B2BBCD366F}"/>
              </a:ext>
            </a:extLst>
          </p:cNvPr>
          <p:cNvSpPr/>
          <p:nvPr/>
        </p:nvSpPr>
        <p:spPr>
          <a:xfrm>
            <a:off x="3415030" y="2417127"/>
            <a:ext cx="2468880" cy="37655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691D1-4F86-2386-702D-9D292C92CB92}"/>
              </a:ext>
            </a:extLst>
          </p:cNvPr>
          <p:cNvSpPr txBox="1"/>
          <p:nvPr/>
        </p:nvSpPr>
        <p:spPr>
          <a:xfrm>
            <a:off x="3494405" y="3607405"/>
            <a:ext cx="240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Learn on-the-go with your own 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B80C65C-B96F-E620-FFB9-995B5AA6469F}"/>
              </a:ext>
            </a:extLst>
          </p:cNvPr>
          <p:cNvSpPr/>
          <p:nvPr/>
        </p:nvSpPr>
        <p:spPr>
          <a:xfrm>
            <a:off x="6243955" y="2417127"/>
            <a:ext cx="2468880" cy="37655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664D4-D324-809D-C69D-0C15B79026C6}"/>
              </a:ext>
            </a:extLst>
          </p:cNvPr>
          <p:cNvSpPr txBox="1"/>
          <p:nvPr/>
        </p:nvSpPr>
        <p:spPr>
          <a:xfrm>
            <a:off x="6269355" y="2961074"/>
            <a:ext cx="2406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Engage with community, watch others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E.g. HARUG! Right here at Harper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9957B1-04FA-0BDF-7DAA-E2140F12F126}"/>
              </a:ext>
            </a:extLst>
          </p:cNvPr>
          <p:cNvSpPr/>
          <p:nvPr/>
        </p:nvSpPr>
        <p:spPr>
          <a:xfrm>
            <a:off x="9044305" y="2417127"/>
            <a:ext cx="2468880" cy="37655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B0ECC0-25FA-6177-7BD6-91B8E4C078AE}"/>
              </a:ext>
            </a:extLst>
          </p:cNvPr>
          <p:cNvSpPr txBox="1"/>
          <p:nvPr/>
        </p:nvSpPr>
        <p:spPr>
          <a:xfrm>
            <a:off x="9142095" y="3275578"/>
            <a:ext cx="2303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Teach R + stats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R/stats practice  with  students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E3F90C-F484-D318-7C90-44AE9DA40D76}"/>
              </a:ext>
            </a:extLst>
          </p:cNvPr>
          <p:cNvCxnSpPr/>
          <p:nvPr/>
        </p:nvCxnSpPr>
        <p:spPr>
          <a:xfrm>
            <a:off x="1569720" y="1958340"/>
            <a:ext cx="8968740" cy="0"/>
          </a:xfrm>
          <a:prstGeom prst="straightConnector1">
            <a:avLst/>
          </a:prstGeom>
          <a:ln w="158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F7DAF5-7140-3832-2920-AD5DFD1A3D80}"/>
              </a:ext>
            </a:extLst>
          </p:cNvPr>
          <p:cNvSpPr txBox="1"/>
          <p:nvPr/>
        </p:nvSpPr>
        <p:spPr>
          <a:xfrm>
            <a:off x="5725065" y="1589008"/>
            <a:ext cx="741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Easier</a:t>
            </a:r>
          </a:p>
        </p:txBody>
      </p:sp>
    </p:spTree>
    <p:extLst>
      <p:ext uri="{BB962C8B-B14F-4D97-AF65-F5344CB8AC3E}">
        <p14:creationId xmlns:p14="http://schemas.microsoft.com/office/powerpoint/2010/main" val="1905572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41E73-9555-DE99-FF92-7ED7B24738E4}"/>
              </a:ext>
            </a:extLst>
          </p:cNvPr>
          <p:cNvSpPr txBox="1"/>
          <p:nvPr/>
        </p:nvSpPr>
        <p:spPr>
          <a:xfrm>
            <a:off x="624840" y="350520"/>
            <a:ext cx="760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Models for acquiring stats and R skills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5A646D-6348-4DFF-C594-EB4FC36916B9}"/>
              </a:ext>
            </a:extLst>
          </p:cNvPr>
          <p:cNvSpPr txBox="1"/>
          <p:nvPr/>
        </p:nvSpPr>
        <p:spPr>
          <a:xfrm>
            <a:off x="2225497" y="2329900"/>
            <a:ext cx="74976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Challenge: </a:t>
            </a:r>
            <a:r>
              <a:rPr lang="en-GB" sz="3600" b="1" dirty="0"/>
              <a:t>Time, Fear, etc.</a:t>
            </a:r>
          </a:p>
          <a:p>
            <a:endParaRPr lang="en-GB" sz="3600" dirty="0"/>
          </a:p>
          <a:p>
            <a:pPr algn="ctr"/>
            <a:r>
              <a:rPr lang="en-GB" sz="3600" dirty="0"/>
              <a:t>(we must find time to incorporate our practice into professional development)</a:t>
            </a:r>
          </a:p>
        </p:txBody>
      </p:sp>
    </p:spTree>
    <p:extLst>
      <p:ext uri="{BB962C8B-B14F-4D97-AF65-F5344CB8AC3E}">
        <p14:creationId xmlns:p14="http://schemas.microsoft.com/office/powerpoint/2010/main" val="954860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A1C0C-4BA6-F131-F0A6-A8DE5A542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390" y="1644781"/>
            <a:ext cx="9271220" cy="4937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EF217-726E-CD16-8099-015BE07079FE}"/>
              </a:ext>
            </a:extLst>
          </p:cNvPr>
          <p:cNvSpPr txBox="1"/>
          <p:nvPr/>
        </p:nvSpPr>
        <p:spPr>
          <a:xfrm>
            <a:off x="3728191" y="890372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https://harper-data-science.github.io/website/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DF4AB7-A7FA-83E7-FEA8-67FB071401B5}"/>
              </a:ext>
            </a:extLst>
          </p:cNvPr>
          <p:cNvSpPr txBox="1"/>
          <p:nvPr/>
        </p:nvSpPr>
        <p:spPr>
          <a:xfrm>
            <a:off x="624840" y="350520"/>
            <a:ext cx="211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31065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211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50681-B641-B37D-B349-8558F545A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23" y="1320543"/>
            <a:ext cx="9529686" cy="49377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62A1D-FAF7-298F-58E5-34676C7BCAA7}"/>
              </a:ext>
            </a:extLst>
          </p:cNvPr>
          <p:cNvSpPr txBox="1"/>
          <p:nvPr/>
        </p:nvSpPr>
        <p:spPr>
          <a:xfrm>
            <a:off x="4092715" y="789366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https://rstats-bootcamp.github.io/website/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8565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E81676-9365-A416-9B07-17A47AAFA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31" y="1429779"/>
            <a:ext cx="8113747" cy="4937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25DD76-AFD7-C796-727F-3CE2B7B818E8}"/>
              </a:ext>
            </a:extLst>
          </p:cNvPr>
          <p:cNvSpPr txBox="1"/>
          <p:nvPr/>
        </p:nvSpPr>
        <p:spPr>
          <a:xfrm>
            <a:off x="3573732" y="735912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https://c7041-2022.github.io/website/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76D840-7CF7-9982-A82E-29433405EB2A}"/>
              </a:ext>
            </a:extLst>
          </p:cNvPr>
          <p:cNvSpPr txBox="1"/>
          <p:nvPr/>
        </p:nvSpPr>
        <p:spPr>
          <a:xfrm>
            <a:off x="624840" y="350520"/>
            <a:ext cx="2119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892025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2D81F-A5C1-317D-C0E0-8F4009291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04" y="1435466"/>
            <a:ext cx="8762887" cy="4937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0BE58-B1A1-63B6-11C0-32289F5A8C3B}"/>
              </a:ext>
            </a:extLst>
          </p:cNvPr>
          <p:cNvSpPr txBox="1"/>
          <p:nvPr/>
        </p:nvSpPr>
        <p:spPr>
          <a:xfrm>
            <a:off x="3752904" y="748269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https://c7081-2022.github.io/website/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91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AE2F0-7A87-2171-66CE-F65A5FE6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6" y="545910"/>
            <a:ext cx="7005938" cy="5977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12540-983F-0816-E5F3-278EE644C828}"/>
              </a:ext>
            </a:extLst>
          </p:cNvPr>
          <p:cNvSpPr txBox="1"/>
          <p:nvPr/>
        </p:nvSpPr>
        <p:spPr>
          <a:xfrm>
            <a:off x="8795336" y="1325677"/>
            <a:ext cx="1808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Slack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5C44B8-34F8-1226-F41D-4EF4DDC4539D}"/>
              </a:ext>
            </a:extLst>
          </p:cNvPr>
          <p:cNvSpPr txBox="1"/>
          <p:nvPr/>
        </p:nvSpPr>
        <p:spPr>
          <a:xfrm>
            <a:off x="8075141" y="1975192"/>
            <a:ext cx="3752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https://join.slack.com/t/ha-eda-party/shared_invite/zt-w19od3dz-6bjo~dTC_GQeSUUv3B8XzQ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D574A-91C3-9748-DE52-DD928FD4A4C3}"/>
              </a:ext>
            </a:extLst>
          </p:cNvPr>
          <p:cNvSpPr txBox="1"/>
          <p:nvPr/>
        </p:nvSpPr>
        <p:spPr>
          <a:xfrm>
            <a:off x="8322275" y="3379573"/>
            <a:ext cx="33716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Founded Jan 2020</a:t>
            </a:r>
          </a:p>
          <a:p>
            <a:endParaRPr lang="en-GB" dirty="0"/>
          </a:p>
          <a:p>
            <a:r>
              <a:rPr lang="en-GB" dirty="0"/>
              <a:t>-1000s and 1000s of messages</a:t>
            </a:r>
          </a:p>
          <a:p>
            <a:endParaRPr lang="en-GB" dirty="0"/>
          </a:p>
          <a:p>
            <a:r>
              <a:rPr lang="en-GB" dirty="0"/>
              <a:t>-Harper research stats community</a:t>
            </a:r>
          </a:p>
          <a:p>
            <a:endParaRPr lang="en-GB" dirty="0"/>
          </a:p>
          <a:p>
            <a:r>
              <a:rPr lang="en-GB" dirty="0"/>
              <a:t>-(also teaching, data science)</a:t>
            </a:r>
          </a:p>
        </p:txBody>
      </p:sp>
    </p:spTree>
    <p:extLst>
      <p:ext uri="{BB962C8B-B14F-4D97-AF65-F5344CB8AC3E}">
        <p14:creationId xmlns:p14="http://schemas.microsoft.com/office/powerpoint/2010/main" val="22636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9E29CD-0E2A-5EF0-9A30-7FD08DA12354}"/>
              </a:ext>
            </a:extLst>
          </p:cNvPr>
          <p:cNvSpPr txBox="1"/>
          <p:nvPr/>
        </p:nvSpPr>
        <p:spPr>
          <a:xfrm>
            <a:off x="624840" y="350520"/>
            <a:ext cx="8036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What skills do we need for best practice?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4CB9B3-995F-33EE-ED18-52E5B70CEE0D}"/>
              </a:ext>
            </a:extLst>
          </p:cNvPr>
          <p:cNvSpPr txBox="1"/>
          <p:nvPr/>
        </p:nvSpPr>
        <p:spPr>
          <a:xfrm>
            <a:off x="957240" y="1363895"/>
            <a:ext cx="97004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Specific minimum:</a:t>
            </a:r>
          </a:p>
          <a:p>
            <a:endParaRPr lang="en-GB" sz="2400" dirty="0"/>
          </a:p>
          <a:p>
            <a:r>
              <a:rPr lang="en-GB" sz="2400" b="1" dirty="0"/>
              <a:t>Open &amp; "Tidy" Data , Reproducible</a:t>
            </a:r>
            <a:r>
              <a:rPr lang="en-GB" sz="2400" dirty="0"/>
              <a:t> practice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b="1" dirty="0"/>
              <a:t>Traditional stats </a:t>
            </a:r>
            <a:r>
              <a:rPr lang="en-GB" sz="2400" dirty="0"/>
              <a:t>(regression, ANOVA, etc.)</a:t>
            </a:r>
          </a:p>
          <a:p>
            <a:endParaRPr lang="en-GB" sz="2400" dirty="0"/>
          </a:p>
          <a:p>
            <a:r>
              <a:rPr lang="en-GB" sz="2400" b="1" dirty="0"/>
              <a:t>Effect size and power</a:t>
            </a:r>
          </a:p>
          <a:p>
            <a:endParaRPr lang="en-GB" sz="2400" dirty="0"/>
          </a:p>
          <a:p>
            <a:r>
              <a:rPr lang="en-GB" sz="2400" b="1" dirty="0"/>
              <a:t>Linear models</a:t>
            </a:r>
            <a:r>
              <a:rPr lang="en-GB" sz="2400" dirty="0"/>
              <a:t>, </a:t>
            </a:r>
            <a:r>
              <a:rPr lang="en-GB" sz="2400" b="1" dirty="0"/>
              <a:t>generalized linear models </a:t>
            </a:r>
            <a:r>
              <a:rPr lang="en-GB" sz="2400" dirty="0"/>
              <a:t>(GLM), </a:t>
            </a:r>
            <a:r>
              <a:rPr lang="en-GB" sz="2400" b="1" dirty="0"/>
              <a:t>linear mixed effects </a:t>
            </a:r>
          </a:p>
          <a:p>
            <a:endParaRPr lang="en-GB" sz="2400" dirty="0"/>
          </a:p>
          <a:p>
            <a:r>
              <a:rPr lang="en-GB" sz="2400" b="1" dirty="0"/>
              <a:t>Model selection</a:t>
            </a:r>
            <a:r>
              <a:rPr lang="en-GB" sz="2400" dirty="0"/>
              <a:t>/likelihood, </a:t>
            </a:r>
            <a:r>
              <a:rPr lang="en-GB" sz="2400" b="1" dirty="0"/>
              <a:t>AIC</a:t>
            </a:r>
          </a:p>
          <a:p>
            <a:endParaRPr lang="en-GB" sz="2400" dirty="0"/>
          </a:p>
          <a:p>
            <a:r>
              <a:rPr lang="en-GB" sz="2400" b="1" dirty="0"/>
              <a:t>Spatial autocorrelation </a:t>
            </a:r>
            <a:r>
              <a:rPr lang="en-GB" sz="2400" dirty="0"/>
              <a:t>and how to deal with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E134C-5366-A083-317E-402AF594F13C}"/>
              </a:ext>
            </a:extLst>
          </p:cNvPr>
          <p:cNvSpPr txBox="1"/>
          <p:nvPr/>
        </p:nvSpPr>
        <p:spPr>
          <a:xfrm>
            <a:off x="867564" y="2089177"/>
            <a:ext cx="5700876" cy="571500"/>
          </a:xfrm>
          <a:prstGeom prst="rect">
            <a:avLst/>
          </a:prstGeom>
          <a:solidFill>
            <a:schemeClr val="accent4">
              <a:lumMod val="20000"/>
              <a:lumOff val="80000"/>
              <a:alpha val="23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2634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9F078-F705-93FA-CC18-941DA7160AEF}"/>
              </a:ext>
            </a:extLst>
          </p:cNvPr>
          <p:cNvSpPr txBox="1"/>
          <p:nvPr/>
        </p:nvSpPr>
        <p:spPr>
          <a:xfrm>
            <a:off x="449580" y="358140"/>
            <a:ext cx="1151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10 Recommendations for improving stats/research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0CF3A-422E-33A3-6A5F-C795107777B3}"/>
              </a:ext>
            </a:extLst>
          </p:cNvPr>
          <p:cNvSpPr txBox="1"/>
          <p:nvPr/>
        </p:nvSpPr>
        <p:spPr>
          <a:xfrm>
            <a:off x="259957" y="2620000"/>
            <a:ext cx="11551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Formal stats training at Harper for research students </a:t>
            </a:r>
            <a:r>
              <a:rPr lang="en-GB" sz="2400" dirty="0"/>
              <a:t>(mandatory, marked, part of e.g. RD2, not just a "one off")</a:t>
            </a:r>
          </a:p>
          <a:p>
            <a:endParaRPr lang="en-GB" sz="2400" dirty="0"/>
          </a:p>
          <a:p>
            <a:r>
              <a:rPr lang="en-GB" sz="2400" b="1" dirty="0"/>
              <a:t>Formal stats training at Harper for PhD supervisors </a:t>
            </a:r>
            <a:r>
              <a:rPr lang="en-GB" sz="2400" dirty="0"/>
              <a:t>(high, academic level)</a:t>
            </a:r>
          </a:p>
          <a:p>
            <a:endParaRPr lang="en-GB" sz="2400" dirty="0"/>
          </a:p>
          <a:p>
            <a:r>
              <a:rPr lang="en-GB" sz="2400" b="1" dirty="0"/>
              <a:t>Stats support should be for staff capacity building </a:t>
            </a:r>
            <a:r>
              <a:rPr lang="en-GB" sz="2400" dirty="0"/>
              <a:t>via research students (also HRP/MRP) </a:t>
            </a:r>
            <a:endParaRPr lang="en-GB" sz="2400" b="1" dirty="0"/>
          </a:p>
          <a:p>
            <a:endParaRPr lang="en-GB" sz="2400" dirty="0"/>
          </a:p>
          <a:p>
            <a:r>
              <a:rPr lang="en-GB" sz="2400" dirty="0"/>
              <a:t>Encourage </a:t>
            </a:r>
            <a:r>
              <a:rPr lang="en-GB" sz="2400" b="1" dirty="0"/>
              <a:t>reproducible, open data practice </a:t>
            </a:r>
            <a:r>
              <a:rPr lang="en-GB" sz="2400" dirty="0"/>
              <a:t>in research and teaching</a:t>
            </a:r>
          </a:p>
          <a:p>
            <a:endParaRPr lang="en-GB" sz="2400" dirty="0"/>
          </a:p>
          <a:p>
            <a:r>
              <a:rPr lang="en-GB" sz="2400" b="1" dirty="0"/>
              <a:t>Coherent reproducibility and open data strategy </a:t>
            </a:r>
            <a:r>
              <a:rPr lang="en-GB" sz="2400" dirty="0"/>
              <a:t>at HAU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22CB6-A500-C0F3-5255-FA1D5F74DEEB}"/>
              </a:ext>
            </a:extLst>
          </p:cNvPr>
          <p:cNvSpPr txBox="1"/>
          <p:nvPr/>
        </p:nvSpPr>
        <p:spPr>
          <a:xfrm>
            <a:off x="1739038" y="1408449"/>
            <a:ext cx="871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(use R and tidy data like the rest of the world)</a:t>
            </a:r>
          </a:p>
        </p:txBody>
      </p:sp>
    </p:spTree>
    <p:extLst>
      <p:ext uri="{BB962C8B-B14F-4D97-AF65-F5344CB8AC3E}">
        <p14:creationId xmlns:p14="http://schemas.microsoft.com/office/powerpoint/2010/main" val="2494053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A9F078-F705-93FA-CC18-941DA7160AEF}"/>
              </a:ext>
            </a:extLst>
          </p:cNvPr>
          <p:cNvSpPr txBox="1"/>
          <p:nvPr/>
        </p:nvSpPr>
        <p:spPr>
          <a:xfrm>
            <a:off x="449580" y="358140"/>
            <a:ext cx="1151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10 Recommendations for improving stats/research 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0CF3A-422E-33A3-6A5F-C795107777B3}"/>
              </a:ext>
            </a:extLst>
          </p:cNvPr>
          <p:cNvSpPr txBox="1"/>
          <p:nvPr/>
        </p:nvSpPr>
        <p:spPr>
          <a:xfrm>
            <a:off x="449580" y="1629400"/>
            <a:ext cx="11551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Integrate </a:t>
            </a:r>
            <a:r>
              <a:rPr lang="en-GB" sz="2400" b="1" dirty="0"/>
              <a:t>R and stats best practice at undergrad and MSc levels</a:t>
            </a:r>
          </a:p>
          <a:p>
            <a:endParaRPr lang="en-GB" sz="2400" dirty="0"/>
          </a:p>
          <a:p>
            <a:r>
              <a:rPr lang="en-GB" sz="2400" b="1" dirty="0"/>
              <a:t>Better constructive alignment between 2nd year stats and MRP stats </a:t>
            </a:r>
            <a:r>
              <a:rPr lang="en-GB" sz="2400" dirty="0"/>
              <a:t>with PROJECT UNITS</a:t>
            </a:r>
          </a:p>
          <a:p>
            <a:endParaRPr lang="en-GB" sz="2400" dirty="0"/>
          </a:p>
          <a:p>
            <a:r>
              <a:rPr lang="en-GB" sz="2400" dirty="0"/>
              <a:t>(teach and mark) </a:t>
            </a:r>
            <a:r>
              <a:rPr lang="en-GB" sz="2400" b="1" dirty="0"/>
              <a:t>take stats design proposal at HRP and MRP seriously </a:t>
            </a:r>
            <a:r>
              <a:rPr lang="en-GB" sz="2400" dirty="0"/>
              <a:t>- effect size and power!</a:t>
            </a:r>
          </a:p>
          <a:p>
            <a:endParaRPr lang="en-GB" sz="2400" b="1" dirty="0"/>
          </a:p>
          <a:p>
            <a:r>
              <a:rPr lang="en-GB" sz="2400" b="1" dirty="0"/>
              <a:t>3rd Year out </a:t>
            </a:r>
            <a:r>
              <a:rPr lang="en-GB" sz="2400" dirty="0"/>
              <a:t>("trail goes cold") - engage in peer review of e.g. HRP stats design</a:t>
            </a:r>
          </a:p>
          <a:p>
            <a:endParaRPr lang="en-GB" sz="2400" dirty="0"/>
          </a:p>
          <a:p>
            <a:r>
              <a:rPr lang="en-GB" sz="2400" dirty="0"/>
              <a:t>There must be </a:t>
            </a:r>
            <a:r>
              <a:rPr lang="en-GB" sz="2400" b="1" dirty="0"/>
              <a:t>improvement in survey design and analysis practice </a:t>
            </a:r>
            <a:r>
              <a:rPr lang="en-GB" sz="2400" dirty="0"/>
              <a:t>at all levels</a:t>
            </a:r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C93D8-FC53-119B-7209-3DD176A12F33}"/>
              </a:ext>
            </a:extLst>
          </p:cNvPr>
          <p:cNvSpPr txBox="1"/>
          <p:nvPr/>
        </p:nvSpPr>
        <p:spPr>
          <a:xfrm>
            <a:off x="4015975" y="1400829"/>
            <a:ext cx="4160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(curriculum review…)</a:t>
            </a:r>
          </a:p>
        </p:txBody>
      </p:sp>
    </p:spTree>
    <p:extLst>
      <p:ext uri="{BB962C8B-B14F-4D97-AF65-F5344CB8AC3E}">
        <p14:creationId xmlns:p14="http://schemas.microsoft.com/office/powerpoint/2010/main" val="1643729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8F621-E7EE-7076-85F4-5B87491B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4378"/>
          <a:stretch/>
        </p:blipFill>
        <p:spPr>
          <a:xfrm>
            <a:off x="232247" y="1640937"/>
            <a:ext cx="4913663" cy="779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F5465-0D70-5ED5-A75D-81A375C77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197" y="221392"/>
            <a:ext cx="3219899" cy="1352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B38AC0-85D3-2944-9BAE-FBD08779E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850" y="201335"/>
            <a:ext cx="3741150" cy="12859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286A9A-22AD-1439-8CB0-784DDF212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16" y="3184145"/>
            <a:ext cx="4769893" cy="7580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6153A7-FB01-6392-9F73-6B7541842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565" y="1703853"/>
            <a:ext cx="4187983" cy="619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12238A-D053-251F-8854-CB3301FFA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478" y="2789211"/>
            <a:ext cx="4845070" cy="9896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6F592-306F-6E91-6E7E-1F90CFFF6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3959" y="3865795"/>
            <a:ext cx="3969954" cy="14635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5EC994-7F03-397B-4A6A-C7413E934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110" y="5590765"/>
            <a:ext cx="6262707" cy="9596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BE94FF-7C71-BDE5-6BA3-A4C967B2C7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291" y="4363280"/>
            <a:ext cx="3628811" cy="1106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42E304-A783-0244-53F1-18FEBDC9F4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4242" y="4202763"/>
            <a:ext cx="2780478" cy="678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7681ED-4893-6BEB-FB99-0401AB5BD0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342" y="5376309"/>
            <a:ext cx="1935736" cy="10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9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04DB68-E84B-4849-AB5B-B18D5F2E7E02}"/>
              </a:ext>
            </a:extLst>
          </p:cNvPr>
          <p:cNvSpPr txBox="1"/>
          <p:nvPr/>
        </p:nvSpPr>
        <p:spPr>
          <a:xfrm>
            <a:off x="2818238" y="1846297"/>
            <a:ext cx="7048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Practice of tidy data + data dictionary </a:t>
            </a:r>
          </a:p>
          <a:p>
            <a:endParaRPr lang="en-US" sz="3200" dirty="0"/>
          </a:p>
          <a:p>
            <a:r>
              <a:rPr lang="en-US" sz="3200" dirty="0"/>
              <a:t>-usually Excel</a:t>
            </a:r>
          </a:p>
          <a:p>
            <a:r>
              <a:rPr lang="en-US" sz="3200" dirty="0"/>
              <a:t>-rows are observations</a:t>
            </a:r>
          </a:p>
          <a:p>
            <a:r>
              <a:rPr lang="en-US" sz="3200" dirty="0"/>
              <a:t>-data dictionary</a:t>
            </a:r>
          </a:p>
          <a:p>
            <a:r>
              <a:rPr lang="en-US" sz="3200" dirty="0"/>
              <a:t>-no embedded stuff</a:t>
            </a: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2B3C35-F375-4E3B-A1D3-17B12EBDBD0A}"/>
              </a:ext>
            </a:extLst>
          </p:cNvPr>
          <p:cNvSpPr txBox="1"/>
          <p:nvPr/>
        </p:nvSpPr>
        <p:spPr>
          <a:xfrm>
            <a:off x="706455" y="5969468"/>
            <a:ext cx="372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Wickham 2014 ('Rockstar' statistician)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1AA154-B05E-5441-3B6A-778C7BDF8C52}"/>
              </a:ext>
            </a:extLst>
          </p:cNvPr>
          <p:cNvSpPr txBox="1"/>
          <p:nvPr/>
        </p:nvSpPr>
        <p:spPr>
          <a:xfrm>
            <a:off x="624840" y="350520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Tidy data</a:t>
            </a:r>
          </a:p>
        </p:txBody>
      </p:sp>
    </p:spTree>
    <p:extLst>
      <p:ext uri="{BB962C8B-B14F-4D97-AF65-F5344CB8AC3E}">
        <p14:creationId xmlns:p14="http://schemas.microsoft.com/office/powerpoint/2010/main" val="92670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25706" y="1546412"/>
            <a:ext cx="8604437" cy="429646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buSzPct val="90000"/>
              <a:tabLst>
                <a:tab pos="212923" algn="l"/>
              </a:tabLst>
            </a:pPr>
            <a:r>
              <a:rPr sz="2118" b="1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Store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118" b="1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lang="en-US" sz="2118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 accessible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software</a:t>
            </a:r>
            <a:r>
              <a:rPr sz="2118" b="1" spc="22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18" b="1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</a:t>
            </a:r>
            <a:endParaRPr sz="2118" b="1" dirty="0">
              <a:latin typeface="Calibri"/>
              <a:cs typeface="Calibri"/>
            </a:endParaRPr>
          </a:p>
          <a:p>
            <a:pPr marL="716094" lvl="1" indent="-302575">
              <a:spcBef>
                <a:spcPts val="1257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lang="en-GB" sz="2118" spc="-4" dirty="0">
                <a:latin typeface="Calibri"/>
                <a:cs typeface="Calibri"/>
              </a:rPr>
              <a:t>Spreadsheet </a:t>
            </a:r>
            <a:r>
              <a:rPr lang="en-GB" sz="2118" dirty="0">
                <a:latin typeface="Calibri"/>
                <a:cs typeface="Calibri"/>
              </a:rPr>
              <a:t>programs to develop the text files </a:t>
            </a:r>
            <a:r>
              <a:rPr lang="en-GB" sz="2118" spc="-4" dirty="0">
                <a:latin typeface="Calibri"/>
                <a:cs typeface="Calibri"/>
              </a:rPr>
              <a:t>(Google Sheets, Excel, </a:t>
            </a:r>
            <a:r>
              <a:rPr lang="en-GB" sz="2118" spc="-4" dirty="0" err="1">
                <a:latin typeface="Calibri"/>
                <a:cs typeface="Calibri"/>
              </a:rPr>
              <a:t>FreeOffice</a:t>
            </a:r>
            <a:r>
              <a:rPr lang="en-GB" sz="2118" spc="-4" dirty="0">
                <a:latin typeface="Calibri"/>
                <a:cs typeface="Calibri"/>
              </a:rPr>
              <a:t>,  LibreOffice).</a:t>
            </a:r>
            <a:endParaRPr lang="en-GB" sz="2118" dirty="0">
              <a:latin typeface="Calibri"/>
              <a:cs typeface="Calibri"/>
            </a:endParaRPr>
          </a:p>
          <a:p>
            <a:pPr marL="716094" lvl="1" indent="-302575">
              <a:spcBef>
                <a:spcPts val="1257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spc="-4" dirty="0">
                <a:latin typeface="Calibri"/>
                <a:cs typeface="Calibri"/>
              </a:rPr>
              <a:t>For </a:t>
            </a:r>
            <a:r>
              <a:rPr sz="2118" dirty="0">
                <a:latin typeface="Calibri"/>
                <a:cs typeface="Calibri"/>
              </a:rPr>
              <a:t>example: </a:t>
            </a:r>
            <a:r>
              <a:rPr sz="2118" spc="-4" dirty="0">
                <a:latin typeface="Calibri"/>
                <a:cs typeface="Calibri"/>
              </a:rPr>
              <a:t>use comma- or </a:t>
            </a:r>
            <a:r>
              <a:rPr sz="2118" dirty="0">
                <a:latin typeface="Calibri"/>
                <a:cs typeface="Calibri"/>
              </a:rPr>
              <a:t>tab-delimited text</a:t>
            </a:r>
            <a:r>
              <a:rPr sz="2118" spc="-49" dirty="0">
                <a:latin typeface="Calibri"/>
                <a:cs typeface="Calibri"/>
              </a:rPr>
              <a:t> </a:t>
            </a:r>
            <a:r>
              <a:rPr sz="2118" dirty="0">
                <a:latin typeface="Calibri"/>
                <a:cs typeface="Calibri"/>
              </a:rPr>
              <a:t>ﬁles.</a:t>
            </a:r>
          </a:p>
          <a:p>
            <a:pPr marL="716094" lvl="1" indent="-302575">
              <a:spcBef>
                <a:spcPts val="1209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spc="-4" dirty="0">
                <a:latin typeface="Calibri"/>
                <a:cs typeface="Calibri"/>
              </a:rPr>
              <a:t>Text </a:t>
            </a:r>
            <a:r>
              <a:rPr sz="2118" dirty="0">
                <a:latin typeface="Calibri"/>
                <a:cs typeface="Calibri"/>
              </a:rPr>
              <a:t>files </a:t>
            </a:r>
            <a:r>
              <a:rPr sz="2118" spc="-9" dirty="0">
                <a:latin typeface="Calibri"/>
                <a:cs typeface="Calibri"/>
              </a:rPr>
              <a:t>can </a:t>
            </a:r>
            <a:r>
              <a:rPr sz="2118" spc="-4" dirty="0">
                <a:latin typeface="Calibri"/>
                <a:cs typeface="Calibri"/>
              </a:rPr>
              <a:t>always be read, whereas proprietary formats </a:t>
            </a:r>
            <a:r>
              <a:rPr sz="2118" spc="-9" dirty="0">
                <a:latin typeface="Calibri"/>
                <a:cs typeface="Calibri"/>
              </a:rPr>
              <a:t>can </a:t>
            </a:r>
            <a:r>
              <a:rPr sz="2118" dirty="0">
                <a:latin typeface="Calibri"/>
                <a:cs typeface="Calibri"/>
              </a:rPr>
              <a:t>become </a:t>
            </a:r>
            <a:r>
              <a:rPr sz="2118" spc="-4" dirty="0">
                <a:latin typeface="Calibri"/>
                <a:cs typeface="Calibri"/>
              </a:rPr>
              <a:t>unavailable </a:t>
            </a:r>
            <a:r>
              <a:rPr sz="2118" dirty="0">
                <a:latin typeface="Calibri"/>
                <a:cs typeface="Calibri"/>
              </a:rPr>
              <a:t>in</a:t>
            </a:r>
            <a:r>
              <a:rPr sz="2118" spc="84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future.</a:t>
            </a:r>
            <a:endParaRPr sz="2118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</a:pPr>
            <a:endParaRPr sz="2118" dirty="0">
              <a:latin typeface="Calibri"/>
              <a:cs typeface="Calibri"/>
            </a:endParaRPr>
          </a:p>
          <a:p>
            <a:pPr marL="11206">
              <a:spcBef>
                <a:spcPts val="1659"/>
              </a:spcBef>
              <a:buSzPct val="90000"/>
              <a:tabLst>
                <a:tab pos="212923" algn="l"/>
              </a:tabLst>
            </a:pPr>
            <a:r>
              <a:rPr sz="2118" b="1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Store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data </a:t>
            </a:r>
            <a:r>
              <a:rPr sz="2118" b="1" spc="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 </a:t>
            </a:r>
            <a:r>
              <a:rPr sz="2118" b="1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nonproprietary hardware</a:t>
            </a:r>
            <a:r>
              <a:rPr sz="2118" b="1" spc="-1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18" b="1" spc="-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formats</a:t>
            </a:r>
            <a:endParaRPr sz="2118" b="1" dirty="0">
              <a:latin typeface="Calibri"/>
              <a:cs typeface="Calibri"/>
            </a:endParaRPr>
          </a:p>
          <a:p>
            <a:pPr marL="716094" lvl="1" indent="-302575">
              <a:spcBef>
                <a:spcPts val="1279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spc="-4" dirty="0">
                <a:latin typeface="Calibri"/>
                <a:cs typeface="Calibri"/>
              </a:rPr>
              <a:t>Keep data on </a:t>
            </a:r>
            <a:r>
              <a:rPr sz="2118" dirty="0">
                <a:latin typeface="Calibri"/>
                <a:cs typeface="Calibri"/>
              </a:rPr>
              <a:t>the </a:t>
            </a:r>
            <a:r>
              <a:rPr sz="2118" spc="-4" dirty="0">
                <a:latin typeface="Calibri"/>
                <a:cs typeface="Calibri"/>
              </a:rPr>
              <a:t>internet, which probably won’t </a:t>
            </a:r>
            <a:r>
              <a:rPr sz="2118" dirty="0">
                <a:latin typeface="Calibri"/>
                <a:cs typeface="Calibri"/>
              </a:rPr>
              <a:t>die</a:t>
            </a:r>
            <a:r>
              <a:rPr sz="2118" spc="-9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soon.</a:t>
            </a:r>
            <a:endParaRPr sz="2118" dirty="0">
              <a:latin typeface="Calibri"/>
              <a:cs typeface="Calibri"/>
            </a:endParaRPr>
          </a:p>
          <a:p>
            <a:pPr marL="716094" lvl="1" indent="-302575">
              <a:spcBef>
                <a:spcPts val="1209"/>
              </a:spcBef>
              <a:buFont typeface="Arial" panose="020B0604020202020204" pitchFamily="34" charset="0"/>
              <a:buChar char="•"/>
              <a:tabLst>
                <a:tab pos="616356" algn="l"/>
              </a:tabLst>
            </a:pPr>
            <a:r>
              <a:rPr sz="2118" spc="-9" dirty="0">
                <a:latin typeface="Calibri"/>
                <a:cs typeface="Calibri"/>
              </a:rPr>
              <a:t>Backup </a:t>
            </a:r>
            <a:r>
              <a:rPr sz="2118" spc="-4" dirty="0">
                <a:latin typeface="Calibri"/>
                <a:cs typeface="Calibri"/>
              </a:rPr>
              <a:t>copies </a:t>
            </a:r>
            <a:r>
              <a:rPr sz="2118" spc="-9" dirty="0">
                <a:latin typeface="Calibri"/>
                <a:cs typeface="Calibri"/>
              </a:rPr>
              <a:t>at </a:t>
            </a:r>
            <a:r>
              <a:rPr sz="2118" spc="-4" dirty="0">
                <a:latin typeface="Calibri"/>
                <a:cs typeface="Calibri"/>
              </a:rPr>
              <a:t>another</a:t>
            </a:r>
            <a:r>
              <a:rPr sz="2118" spc="22" dirty="0">
                <a:latin typeface="Calibri"/>
                <a:cs typeface="Calibri"/>
              </a:rPr>
              <a:t> </a:t>
            </a:r>
            <a:r>
              <a:rPr sz="2118" spc="-4" dirty="0">
                <a:latin typeface="Calibri"/>
                <a:cs typeface="Calibri"/>
              </a:rPr>
              <a:t>location.</a:t>
            </a:r>
            <a:endParaRPr sz="2118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4698D-3B3B-A628-C0D7-106F1FE53CD3}"/>
              </a:ext>
            </a:extLst>
          </p:cNvPr>
          <p:cNvSpPr txBox="1"/>
          <p:nvPr/>
        </p:nvSpPr>
        <p:spPr>
          <a:xfrm>
            <a:off x="624840" y="350520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Tidy data</a:t>
            </a:r>
          </a:p>
        </p:txBody>
      </p:sp>
    </p:spTree>
    <p:extLst>
      <p:ext uri="{BB962C8B-B14F-4D97-AF65-F5344CB8AC3E}">
        <p14:creationId xmlns:p14="http://schemas.microsoft.com/office/powerpoint/2010/main" val="235470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A154-B05E-5441-3B6A-778C7BDF8C52}"/>
              </a:ext>
            </a:extLst>
          </p:cNvPr>
          <p:cNvSpPr txBox="1"/>
          <p:nvPr/>
        </p:nvSpPr>
        <p:spPr>
          <a:xfrm>
            <a:off x="624840" y="350520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Tidy data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C2F754B-5012-301D-F66B-9CEFE2D05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996851"/>
            <a:ext cx="8591550" cy="53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0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A154-B05E-5441-3B6A-778C7BDF8C52}"/>
              </a:ext>
            </a:extLst>
          </p:cNvPr>
          <p:cNvSpPr txBox="1"/>
          <p:nvPr/>
        </p:nvSpPr>
        <p:spPr>
          <a:xfrm>
            <a:off x="624840" y="350520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Tidy data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815C36F-78E8-CEE6-32C5-A3B0809F3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90" y="1418957"/>
            <a:ext cx="8830310" cy="50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5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1AA154-B05E-5441-3B6A-778C7BDF8C52}"/>
              </a:ext>
            </a:extLst>
          </p:cNvPr>
          <p:cNvSpPr txBox="1"/>
          <p:nvPr/>
        </p:nvSpPr>
        <p:spPr>
          <a:xfrm>
            <a:off x="624840" y="350520"/>
            <a:ext cx="19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Tidy data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2731138-6D05-6069-BD96-ADFE2B94F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243013"/>
            <a:ext cx="10198100" cy="51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82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1553</Words>
  <Application>Microsoft Office PowerPoint</Application>
  <PresentationFormat>Widescreen</PresentationFormat>
  <Paragraphs>265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Algerian</vt:lpstr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Harris</dc:creator>
  <cp:lastModifiedBy>Ed Harris</cp:lastModifiedBy>
  <cp:revision>6</cp:revision>
  <dcterms:created xsi:type="dcterms:W3CDTF">2022-12-06T10:31:58Z</dcterms:created>
  <dcterms:modified xsi:type="dcterms:W3CDTF">2023-10-04T13:13:17Z</dcterms:modified>
</cp:coreProperties>
</file>