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21182"/>
    <p:restoredTop autoAdjust="0" sz="94694"/>
  </p:normalViewPr>
  <p:slideViewPr>
    <p:cSldViewPr snapToGrid="0" snapToObjects="1">
      <p:cViewPr varScale="1">
        <p:scale>
          <a:sx d="100" n="162"/>
          <a:sy d="100" n="162"/>
        </p:scale>
        <p:origin x="125" y="24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1" Type="http://schemas.openxmlformats.org/officeDocument/2006/relationships/viewProps" Target="viewProps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23" Type="http://schemas.openxmlformats.org/officeDocument/2006/relationships/tableStyles" Target="tableStyles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9715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3144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6573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2024-01-17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2024-01-17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media/image2.png" Type="http://schemas.openxmlformats.org/officeDocument/2006/relationships/imag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media/image1.png" Type="http://schemas.openxmlformats.org/officeDocument/2006/relationships/image" /><Relationship Id="rId5" Target="../slideLayouts/slideLayout5.xml" Type="http://schemas.openxmlformats.org/officeDocument/2006/relationships/slideLayout" /><Relationship Id="rId10" Target="../theme/theme1.xml" Type="http://schemas.openxmlformats.org/officeDocument/2006/relationships/theme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dirty="0" lang="en-US"/>
          </a:p>
        </p:txBody>
      </p:sp>
      <p:pic>
        <p:nvPicPr>
          <p:cNvPr descr="A hexagon with a graphic and text  Description automatically generated" id="9" name="Picture 8">
            <a:extLst>
              <a:ext uri="{FF2B5EF4-FFF2-40B4-BE49-F238E27FC236}">
                <a16:creationId xmlns:a16="http://schemas.microsoft.com/office/drawing/2014/main" id="{A41779D3-148B-CBA5-986D-7F58792E47B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534069" y="487314"/>
            <a:ext cx="609600" cy="685800"/>
          </a:xfrm>
          <a:prstGeom prst="rect">
            <a:avLst/>
          </a:prstGeom>
        </p:spPr>
      </p:pic>
      <p:pic>
        <p:nvPicPr>
          <p:cNvPr descr="A colorful bird with a black background  Description automatically generated" id="14" name="Picture 13">
            <a:extLst>
              <a:ext uri="{FF2B5EF4-FFF2-40B4-BE49-F238E27FC236}">
                <a16:creationId xmlns:a16="http://schemas.microsoft.com/office/drawing/2014/main" id="{9E18771C-459F-5784-3518-8CECB9BFEFE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62921" y="9426"/>
            <a:ext cx="59951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charset="0" panose="020B0604020202020204" pitchFamily="34" typeface="Arial"/>
        <a:buChar char="•"/>
        <a:defRPr kern="1200" sz="2400">
          <a:solidFill>
            <a:schemeClr val="bg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charset="0" panose="020B0604020202020204" pitchFamily="34" typeface="Arial"/>
        <a:buChar char="•"/>
        <a:defRPr kern="1200" sz="2100">
          <a:solidFill>
            <a:schemeClr val="bg1"/>
          </a:solidFill>
          <a:latin typeface="+mn-lt"/>
          <a:ea typeface="+mn-ea"/>
          <a:cs typeface="+mn-cs"/>
        </a:defRPr>
      </a:lvl2pPr>
      <a:lvl3pPr algn="l" defTabSz="342900" eaLnBrk="1" hangingPunct="1" indent="-285750" latinLnBrk="0" marL="971550" rtl="0">
        <a:spcBef>
          <a:spcPct val="20000"/>
        </a:spcBef>
        <a:buFont charset="0" panose="020B0604020202020204" pitchFamily="34" typeface="Arial"/>
        <a:buChar char="•"/>
        <a:defRPr kern="1200" sz="1800">
          <a:solidFill>
            <a:schemeClr val="bg1"/>
          </a:solidFill>
          <a:latin typeface="+mn-lt"/>
          <a:ea typeface="+mn-ea"/>
          <a:cs typeface="+mn-cs"/>
        </a:defRPr>
      </a:lvl3pPr>
      <a:lvl4pPr algn="l" defTabSz="342900" eaLnBrk="1" hangingPunct="1" indent="-285750" latinLnBrk="0" marL="1314450" rtl="0">
        <a:spcBef>
          <a:spcPct val="20000"/>
        </a:spcBef>
        <a:buFont charset="0" panose="020B0604020202020204" pitchFamily="34" typeface="Arial"/>
        <a:buChar char="•"/>
        <a:defRPr kern="1200" sz="1500">
          <a:solidFill>
            <a:schemeClr val="bg1"/>
          </a:solidFill>
          <a:latin typeface="+mn-lt"/>
          <a:ea typeface="+mn-ea"/>
          <a:cs typeface="+mn-cs"/>
        </a:defRPr>
      </a:lvl4pPr>
      <a:lvl5pPr algn="l" defTabSz="342900" eaLnBrk="1" hangingPunct="1" indent="-285750" latinLnBrk="0" marL="1657350" rtl="0">
        <a:spcBef>
          <a:spcPct val="20000"/>
        </a:spcBef>
        <a:buFont charset="0" panose="020B0604020202020204" pitchFamily="34" typeface="Arial"/>
        <a:buChar char="•"/>
        <a:defRPr kern="1200" sz="1500">
          <a:solidFill>
            <a:schemeClr val="bg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6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3" Type="http://schemas.openxmlformats.org/officeDocument/2006/relationships/hyperlink" Target="https://rstats-bootcamp.github.io/website/10-regression.html" TargetMode="External" /><Relationship Id="rId2" Type="http://schemas.openxmlformats.org/officeDocument/2006/relationships/image" Target="../media/image4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 indent="0" marL="0">
              <a:buNone/>
            </a:pPr>
            <a:r>
              <a:rPr/>
              <a:t>R Stats Bootcamp 10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Regression</a:t>
            </a:r>
            <a:br/>
            <a:br/>
            <a:r>
              <a:rPr/>
              <a:t>Ed Harris/Megan Lewis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2023-04-01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Data and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Linear relationship</a:t>
            </a:r>
          </a:p>
          <a:p>
            <a:pPr lvl="0"/>
            <a:r>
              <a:rPr/>
              <a:t>Numeric continuous data for y</a:t>
            </a:r>
          </a:p>
          <a:p>
            <a:pPr lvl="1"/>
            <a:r>
              <a:rPr i="1"/>
              <a:t>Can be numeric ordinal for predictor variable</a:t>
            </a:r>
          </a:p>
          <a:p>
            <a:pPr lvl="0"/>
            <a:r>
              <a:rPr/>
              <a:t>Independent observations</a:t>
            </a:r>
          </a:p>
          <a:p>
            <a:pPr lvl="0"/>
            <a:r>
              <a:rPr/>
              <a:t>Gaussian distribution of residuals</a:t>
            </a:r>
          </a:p>
          <a:p>
            <a:pPr lvl="1"/>
            <a:r>
              <a:rPr i="1"/>
              <a:t>Not the same as assuming the raw data is Gaussian!</a:t>
            </a:r>
          </a:p>
          <a:p>
            <a:pPr lvl="0"/>
            <a:r>
              <a:rPr/>
              <a:t>Homoscedasticity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Off to 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Simple regression model with the Kaggle fish market dataset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Graphing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Scatterplot</a:t>
            </a:r>
          </a:p>
          <a:p>
            <a:pPr lvl="1"/>
            <a:r>
              <a:rPr/>
              <a:t>Independent (predictor) variable on x-axis</a:t>
            </a:r>
          </a:p>
          <a:p>
            <a:pPr lvl="1"/>
            <a:r>
              <a:rPr/>
              <a:t>Dependent variable on y-axis</a:t>
            </a:r>
          </a:p>
          <a:p>
            <a:pPr lvl="0"/>
            <a:r>
              <a:rPr/>
              <a:t>Regression equation to estimate </a:t>
            </a:r>
            <a:r>
              <a:rPr b="1"/>
              <a:t>line of best fit</a:t>
            </a:r>
            <a:r>
              <a:rPr/>
              <a:t> for sample data</a:t>
            </a:r>
          </a:p>
          <a:p>
            <a:pPr lvl="0"/>
            <a:r>
              <a:rPr/>
              <a:t>Prediction</a:t>
            </a:r>
          </a:p>
        </p:txBody>
      </p:sp>
      <p:pic>
        <p:nvPicPr>
          <p:cNvPr descr="pics/regression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8200" y="1447800"/>
            <a:ext cx="40386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Off to 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Add a regression line to a plot!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Testing the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Part of exploratory data anlysis (EDA)</a:t>
            </a:r>
          </a:p>
          <a:p>
            <a:pPr lvl="0"/>
            <a:r>
              <a:rPr/>
              <a:t>Validating the statistical model</a:t>
            </a:r>
          </a:p>
          <a:p>
            <a:pPr lvl="0"/>
            <a:r>
              <a:rPr i="1"/>
              <a:t>Subjective and subtle</a:t>
            </a:r>
          </a:p>
          <a:p>
            <a:pPr lvl="0"/>
            <a:r>
              <a:rPr i="1"/>
              <a:t>Can be difficult at first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Off to 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Visualize the residuals</a:t>
            </a:r>
          </a:p>
          <a:p>
            <a:pPr lvl="0"/>
            <a:r>
              <a:rPr/>
              <a:t>Check the Gaussian assumption</a:t>
            </a:r>
          </a:p>
          <a:p>
            <a:pPr lvl="0"/>
            <a:r>
              <a:rPr/>
              <a:t>A closer look at the residual distribution</a:t>
            </a:r>
          </a:p>
          <a:p>
            <a:pPr lvl="0"/>
            <a:r>
              <a:rPr/>
              <a:t>Shapiro-Wilk test of normality</a:t>
            </a:r>
          </a:p>
          <a:p>
            <a:pPr lvl="0"/>
            <a:r>
              <a:rPr/>
              <a:t>Diagnostic plots and heteroscedasticity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Reporting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E.g., “We found a significant linear relationship for [independent (predictor) variable] predicting [dependent variable] in [study system] (regression: R-squared = 0.97, df = 1, 54, P&lt;0.0001).</a:t>
            </a:r>
          </a:p>
          <a:p>
            <a:pPr lvl="0"/>
            <a:r>
              <a:rPr/>
              <a:t>Appropriate graph</a:t>
            </a:r>
          </a:p>
          <a:p>
            <a:pPr lvl="0"/>
            <a:r>
              <a:rPr/>
              <a:t>Relevant in context of other results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Alternatives to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Large number</a:t>
            </a:r>
          </a:p>
          <a:p>
            <a:pPr lvl="0"/>
            <a:r>
              <a:rPr/>
              <a:t>Quite advanced &amp; beyond scope of the bootcamp</a:t>
            </a:r>
          </a:p>
          <a:p>
            <a:pPr lvl="0"/>
            <a:r>
              <a:rPr/>
              <a:t>Reasonable solutions:</a:t>
            </a:r>
          </a:p>
          <a:p>
            <a:pPr lvl="1"/>
            <a:r>
              <a:rPr/>
              <a:t>Data transformation</a:t>
            </a:r>
          </a:p>
          <a:p>
            <a:pPr lvl="1"/>
            <a:r>
              <a:rPr/>
              <a:t>Spearman’s rank correlation</a:t>
            </a:r>
          </a:p>
          <a:p>
            <a:pPr lvl="1"/>
            <a:r>
              <a:rPr/>
              <a:t>Non-parametric regression - e.g., Kendall-Theil-Sen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Exercises</a:t>
            </a:r>
          </a:p>
        </p:txBody>
      </p:sp>
      <p:pic>
        <p:nvPicPr>
          <p:cNvPr descr="pics/laptop_dog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78300" y="203200"/>
            <a:ext cx="3873500" cy="4381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0" r="0"/>
          </a:stretch>
        </a:blipFill>
        <a:effects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 Stats Bootcamp</a:t>
            </a:r>
          </a:p>
        </p:txBody>
      </p:sp>
      <p:pic>
        <p:nvPicPr>
          <p:cNvPr descr="pics/bird-lin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371600"/>
            <a:ext cx="4038600" cy="3022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3"/>
              </a:rPr>
              <a:t>R Stats Bootcamp 10</a:t>
            </a:r>
          </a:p>
          <a:p>
            <a:pPr lvl="0" indent="0" marL="0">
              <a:buNone/>
            </a:pPr>
          </a:p>
          <a:p>
            <a:pPr lvl="0" indent="0" marL="0">
              <a:buNone/>
            </a:pPr>
            <a:r>
              <a:rPr>
                <a:latin typeface="Courier"/>
              </a:rPr>
              <a:t>We should be suspicious if the data points all fall exactly on the straight line of prediction</a:t>
            </a:r>
          </a:p>
          <a:p>
            <a:pPr lvl="0" indent="0" marL="0">
              <a:buNone/>
            </a:pP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Regression to the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“The general rule is straightforward but has surprising consequences: whenever the correlation between two scores is imperfect, there will be regression to the mean.”</a:t>
            </a:r>
          </a:p>
          <a:p>
            <a:pPr lvl="0" indent="0" marL="0">
              <a:buNone/>
            </a:pPr>
            <a:r>
              <a:rPr/>
              <a:t>– Francis Galton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The question of simple regression</a:t>
            </a:r>
          </a:p>
          <a:p>
            <a:pPr lvl="0"/>
            <a:r>
              <a:rPr/>
              <a:t>Data and Assumptions</a:t>
            </a:r>
          </a:p>
          <a:p>
            <a:pPr lvl="0"/>
            <a:r>
              <a:rPr/>
              <a:t>Graphing</a:t>
            </a:r>
          </a:p>
          <a:p>
            <a:pPr lvl="0"/>
            <a:r>
              <a:rPr/>
              <a:t>Tests and Alternatives</a:t>
            </a:r>
          </a:p>
          <a:p>
            <a:pPr lvl="0"/>
            <a:r>
              <a:rPr/>
              <a:t>Practice exercises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question of simple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Relating the value of a numeric variable to that of another variable</a:t>
            </a:r>
          </a:p>
          <a:p>
            <a:pPr lvl="0"/>
            <a:r>
              <a:rPr/>
              <a:t>Predict the value of the variable</a:t>
            </a:r>
          </a:p>
          <a:p>
            <a:pPr lvl="0"/>
            <a:r>
              <a:rPr/>
              <a:t>Quantify variation</a:t>
            </a:r>
          </a:p>
          <a:p>
            <a:pPr lvl="0"/>
            <a:r>
              <a:rPr/>
              <a:t>Quantify degree of change</a:t>
            </a:r>
          </a:p>
          <a:p>
            <a:pPr lvl="0"/>
            <a:r>
              <a:rPr/>
              <a:t>Null hypothesis significance testing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 few 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Classic linear regression 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r>
                        <m:t>α</m:t>
                      </m:r>
                      <m:r>
                        <m:rPr>
                          <m:sty m:val="p"/>
                        </m:rPr>
                        <m:t>+</m:t>
                      </m:r>
                      <m:r>
                        <m:t>β</m:t>
                      </m:r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</m:oMath>
                  </m:oMathPara>
                </a14:m>
              </a:p>
              <a:p>
                <a:pPr lvl="0" indent="0" marL="0">
                  <a:buNone/>
                </a:pPr>
              </a:p>
              <a:p>
                <a:pPr lvl="0"/>
                <a:r>
                  <a:rPr/>
                  <a:t>Regression parameters: </a:t>
                </a:r>
                <a14:m>
                  <m:oMath xmlns:m="http://schemas.openxmlformats.org/officeDocument/2006/math">
                    <m:r>
                      <m:t>α</m:t>
                    </m:r>
                  </m:oMath>
                </a14:m>
                <a:r>
                  <a:rPr/>
                  <a:t> (alpha, intercept) and </a:t>
                </a:r>
                <a14:m>
                  <m:oMath xmlns:m="http://schemas.openxmlformats.org/officeDocument/2006/math">
                    <m:r>
                      <m:t>β</m:t>
                    </m:r>
                  </m:oMath>
                </a14:m>
                <a:r>
                  <a:rPr/>
                  <a:t> (beta, slope)</a:t>
                </a:r>
              </a:p>
              <a:p>
                <a:pPr lvl="0"/>
                <a:r>
                  <a:rPr/>
                  <a:t>Dependent (</a:t>
                </a:r>
                <a14:m>
                  <m:oMath xmlns:m="http://schemas.openxmlformats.org/officeDocument/2006/math">
                    <m:r>
                      <m:t>y</m:t>
                    </m:r>
                  </m:oMath>
                </a14:m>
                <a:r>
                  <a:rPr/>
                  <a:t>) and predictor (</a:t>
                </a:r>
                <a14:m>
                  <m:oMath xmlns:m="http://schemas.openxmlformats.org/officeDocument/2006/math">
                    <m:r>
                      <m:t>x</m:t>
                    </m:r>
                  </m:oMath>
                </a14:m>
                <a:r>
                  <a:rPr/>
                  <a:t>) variables</a:t>
                </a:r>
              </a:p>
              <a:p>
                <a:pPr lvl="0"/>
                <a:r>
                  <a:rPr/>
                  <a:t>Residual error </a:t>
                </a:r>
                <a14:m>
                  <m:oMath xmlns:m="http://schemas.openxmlformats.org/officeDocument/2006/math">
                    <m:r>
                      <m:t>ϵ</m:t>
                    </m:r>
                  </m:oMath>
                </a14:m>
                <a:r>
                  <a:rPr/>
                  <a:t> (epsilon)</a:t>
                </a:r>
              </a:p>
            </p:txBody>
          </p:sp>
        </mc:Choice>
      </mc:AlternateContent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 few definitions continued…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/>
                  <a:t>Assumption of residual error </a:t>
                </a:r>
              </a:p>
              <a:p>
                <a:pPr lvl="1" indent="0" marL="34290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t> </m:t>
                      </m:r>
                      <m:r>
                        <m:t>G</m:t>
                      </m:r>
                      <m:r>
                        <m:t>a</m:t>
                      </m:r>
                      <m:r>
                        <m:t>u</m:t>
                      </m:r>
                      <m:r>
                        <m:t>s</m:t>
                      </m:r>
                      <m:r>
                        <m:t>s</m:t>
                      </m:r>
                      <m:r>
                        <m:t>i</m:t>
                      </m:r>
                      <m:r>
                        <m:t>a</m:t>
                      </m:r>
                      <m:r>
                        <m:t>n</m:t>
                      </m:r>
                      <m:d>
                        <m:dPr>
                          <m:begChr m:val="("/>
                          <m:endChr m:val=")"/>
                          <m:sepChr m:val=""/>
                          <m:grow/>
                        </m:dPr>
                        <m:e>
                          <m:r>
                            <m:t>0</m:t>
                          </m:r>
                          <m:r>
                            <m:rPr>
                              <m:sty m:val="p"/>
                            </m:rPr>
                            <m:t>,</m:t>
                          </m:r>
                          <m:sSup>
                            <m:e>
                              <m:r>
                                <m:t>σ</m:t>
                              </m:r>
                            </m:e>
                            <m:sup>
                              <m: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</a:p>
              <a:p>
                <a:pPr lvl="1"/>
                <a:r>
                  <a:rPr/>
                  <a:t>Gaussian with mean of 0 and variance estimated with our model</a:t>
                </a:r>
              </a:p>
              <a:p>
                <a:pPr lvl="1" indent="0" marL="342900">
                  <a:buNone/>
                </a:pPr>
              </a:p>
              <a:p>
                <a:pPr lvl="0"/>
                <a:r>
                  <a:rPr/>
                  <a:t>Sum of squares (SS) error for the residuals </a:t>
                </a:r>
              </a:p>
              <a:p>
                <a:pPr lvl="1" indent="0" marL="34290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S</m:t>
                      </m:r>
                      <m:sSub>
                        <m:e>
                          <m:r>
                            <m:t>S</m:t>
                          </m:r>
                        </m:e>
                        <m:sub>
                          <m:r>
                            <m:t>r</m:t>
                          </m:r>
                          <m:r>
                            <m:t>e</m:t>
                          </m:r>
                          <m:r>
                            <m:t>s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r>
                        <m:rPr>
                          <m:sty m:val="p"/>
                        </m:rPr>
                        <m:t>∑</m:t>
                      </m:r>
                      <m:sSubSup>
                        <m:e>
                          <m:r>
                            <m:t> </m:t>
                          </m:r>
                        </m:e>
                        <m:sub>
                          <m:r>
                            <m:t>i</m:t>
                          </m:r>
                        </m:sub>
                        <m:sup>
                          <m:r>
                            <m:t>n</m:t>
                          </m:r>
                        </m:sup>
                      </m:sSubSup>
                      <m:r>
                        <m:t> </m:t>
                      </m:r>
                      <m:sSup>
                        <m:e>
                          <m:d>
                            <m:dPr>
                              <m:begChr m:val="("/>
                              <m:endChr m:val=")"/>
                              <m:sepChr m:val=""/>
                              <m:grow/>
                            </m:dPr>
                            <m:e>
                              <m:sSub>
                                <m:e>
                                  <m:r>
                                    <m:t>y</m:t>
                                  </m:r>
                                </m:e>
                                <m:sub>
                                  <m: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d>
                                <m:dPr>
                                  <m:begChr m:val="("/>
                                  <m:endChr m:val=")"/>
                                  <m:sepChr m:val=""/>
                                  <m:grow/>
                                </m:dPr>
                                <m:e>
                                  <m:r>
                                    <m:t>α</m:t>
                                  </m:r>
                                  <m:r>
                                    <m:rPr>
                                      <m:sty m:val="p"/>
                                    </m:rPr>
                                    <m:t>+</m:t>
                                  </m:r>
                                  <m:r>
                                    <m:t>β</m:t>
                                  </m:r>
                                  <m:sSub>
                                    <m:e>
                                      <m:r>
                                        <m:t>x</m:t>
                                      </m:r>
                                    </m:e>
                                    <m:sub>
                                      <m: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m:t>2</m:t>
                          </m:r>
                        </m:sup>
                      </m:sSup>
                    </m:oMath>
                  </m:oMathPara>
                </a14:m>
              </a:p>
              <a:p>
                <a:pPr lvl="1" indent="0" marL="342900">
                  <a:buNone/>
                </a:p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‾"/>
                      </m:accPr>
                      <m:e>
                        <m:r>
                          <m:t>x</m:t>
                        </m:r>
                      </m:e>
                    </m:acc>
                  </m:oMath>
                </a14:m>
                <a:r>
                  <a:rPr/>
                  <a:t> or </a:t>
                </a:r>
                <a14:m>
                  <m:oMath xmlns:m="http://schemas.openxmlformats.org/officeDocument/2006/math">
                    <m:acc>
                      <m:accPr>
                        <m:chr m:val="‾"/>
                      </m:accPr>
                      <m:e>
                        <m:r>
                          <m:t>y</m:t>
                        </m:r>
                      </m:e>
                    </m:acc>
                  </m:oMath>
                </a14:m>
                <a:r>
                  <a:rPr/>
                  <a:t> is the </a:t>
                </a:r>
                <a:r>
                  <a:rPr b="1"/>
                  <a:t>sample mean</a:t>
                </a:r>
              </a:p>
              <a:p>
                <a:pPr lvl="1"/>
                <a:r>
                  <a:rPr/>
                  <a:t>The </a:t>
                </a:r>
                <a:r>
                  <a:rPr b="1"/>
                  <a:t>variance of residuals</a:t>
                </a:r>
                <a:r>
                  <a:rPr/>
                  <a:t> is the $ $ where n = sample size.</a:t>
                </a:r>
              </a:p>
            </p:txBody>
          </p:sp>
        </mc:Choice>
      </mc:AlternateContent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 few definitions continued…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/>
                  <a:t>Estimate of the slope </a:t>
                </a:r>
              </a:p>
              <a:p>
                <a:pPr lvl="1" indent="0" marL="34290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acc>
                        <m:accPr>
                          <m:chr m:val="̂"/>
                        </m:accPr>
                        <m:e>
                          <m:r>
                            <m:t>β</m:t>
                          </m:r>
                        </m:e>
                      </m:acc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r>
                            <m:rPr>
                              <m:sty m:val="p"/>
                            </m:rPr>
                            <m:t>∑</m:t>
                          </m:r>
                          <m:d>
                            <m:dPr>
                              <m:begChr m:val="("/>
                              <m:endChr m:val=")"/>
                              <m:sepChr m:val=""/>
                              <m:grow/>
                            </m:dPr>
                            <m:e>
                              <m:sSub>
                                <m:e>
                                  <m:r>
                                    <m:t>x</m:t>
                                  </m:r>
                                </m:e>
                                <m:sub>
                                  <m: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acc>
                                <m:accPr>
                                  <m:chr m:val="‾"/>
                                </m:accPr>
                                <m:e>
                                  <m:r>
                                    <m:t>x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("/>
                              <m:endChr m:val=")"/>
                              <m:sepChr m:val=""/>
                              <m:grow/>
                            </m:dPr>
                            <m:e>
                              <m:sSub>
                                <m:e>
                                  <m:r>
                                    <m:t>y</m:t>
                                  </m:r>
                                </m:e>
                                <m:sub>
                                  <m: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acc>
                                <m:accPr>
                                  <m:chr m:val="‾"/>
                                </m:accPr>
                                <m:e>
                                  <m:r>
                                    <m:t>y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m:t>∑</m:t>
                          </m:r>
                          <m:sSup>
                            <m:e>
                              <m:d>
                                <m:dPr>
                                  <m:begChr m:val="("/>
                                  <m:endChr m:val=")"/>
                                  <m:sepChr m:val=""/>
                                  <m:grow/>
                                </m:dPr>
                                <m:e>
                                  <m:sSub>
                                    <m:e>
                                      <m:r>
                                        <m:t>x</m:t>
                                      </m:r>
                                    </m:e>
                                    <m:sub>
                                      <m:r>
                                        <m:t>i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m:t>−</m:t>
                                  </m:r>
                                  <m:acc>
                                    <m:accPr>
                                      <m:chr m:val="‾"/>
                                    </m:accPr>
                                    <m:e>
                                      <m:r>
                                        <m:t>x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</a:p>
              <a:p>
                <a:pPr lvl="1" indent="0" marL="342900">
                  <a:buNone/>
                </a:pPr>
                <a:r>
                  <a:rPr/>
                  <a:t> </a:t>
                </a:r>
              </a:p>
              <a:p>
                <a:pPr lvl="0"/>
                <a:r>
                  <a:rPr/>
                  <a:t>Estimate of the intercept </a:t>
                </a:r>
              </a:p>
              <a:p>
                <a:pPr lvl="1" indent="0" marL="34290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acc>
                        <m:accPr>
                          <m:chr m:val="̂"/>
                        </m:accPr>
                        <m:e>
                          <m:r>
                            <m:t>α</m:t>
                          </m:r>
                        </m:e>
                      </m:acc>
                      <m:r>
                        <m:rPr>
                          <m:sty m:val="p"/>
                        </m:rPr>
                        <m:t>=</m:t>
                      </m:r>
                      <m:acc>
                        <m:accPr>
                          <m:chr m:val="‾"/>
                        </m:accPr>
                        <m:e>
                          <m:r>
                            <m:t>y</m:t>
                          </m:r>
                        </m:e>
                      </m:acc>
                      <m:r>
                        <m:rPr>
                          <m:sty m:val="p"/>
                        </m:rPr>
                        <m:t>−</m:t>
                      </m:r>
                      <m:acc>
                        <m:accPr>
                          <m:chr m:val="̂"/>
                        </m:accPr>
                        <m:e>
                          <m:r>
                            <m:t>β</m:t>
                          </m:r>
                        </m:e>
                      </m:acc>
                      <m:acc>
                        <m:accPr>
                          <m:chr m:val="‾"/>
                        </m:accPr>
                        <m:e>
                          <m:r>
                            <m:t>x</m:t>
                          </m:r>
                        </m:e>
                      </m:acc>
                    </m:oMath>
                  </m:oMathPara>
                </a14:m>
              </a:p>
            </p:txBody>
          </p:sp>
        </mc:Choice>
      </mc:AlternateContent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49</Words>
  <Application>Microsoft Office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Stats Bootcamp 10</dc:title>
  <dc:creator>Ed Harris/Megan Lewis</dc:creator>
  <cp:keywords/>
  <dcterms:created xsi:type="dcterms:W3CDTF">2024-03-27T10:39:38Z</dcterms:created>
  <dcterms:modified xsi:type="dcterms:W3CDTF">2024-03-27T10:39:38Z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center">
    <vt:lpwstr>True</vt:lpwstr>
  </property>
  <property fmtid="{D5CDD505-2E9C-101B-9397-08002B2CF9AE}" pid="6" name="date">
    <vt:lpwstr>2023-04-01</vt:lpwstr>
  </property>
  <property fmtid="{D5CDD505-2E9C-101B-9397-08002B2CF9AE}" pid="7" name="date-format">
    <vt:lpwstr>iso</vt:lpwstr>
  </property>
  <property fmtid="{D5CDD505-2E9C-101B-9397-08002B2CF9AE}" pid="8" name="header-includes">
    <vt:lpwstr/>
  </property>
  <property fmtid="{D5CDD505-2E9C-101B-9397-08002B2CF9AE}" pid="9" name="include-after">
    <vt:lpwstr/>
  </property>
  <property fmtid="{D5CDD505-2E9C-101B-9397-08002B2CF9AE}" pid="10" name="include-before">
    <vt:lpwstr/>
  </property>
  <property fmtid="{D5CDD505-2E9C-101B-9397-08002B2CF9AE}" pid="11" name="labels">
    <vt:lpwstr/>
  </property>
  <property fmtid="{D5CDD505-2E9C-101B-9397-08002B2CF9AE}" pid="12" name="subtitle">
    <vt:lpwstr>Regression</vt:lpwstr>
  </property>
  <property fmtid="{D5CDD505-2E9C-101B-9397-08002B2CF9AE}" pid="13" name="toc-title">
    <vt:lpwstr>Table of contents</vt:lpwstr>
  </property>
</Properties>
</file>