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21182"/>
    <p:restoredTop autoAdjust="0" sz="94694"/>
  </p:normalViewPr>
  <p:slideViewPr>
    <p:cSldViewPr snapToGrid="0" snapToObjects="1">
      <p:cViewPr varScale="1">
        <p:scale>
          <a:sx d="100" n="162"/>
          <a:sy d="100" n="162"/>
        </p:scale>
        <p:origin x="125" y="24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7" Type="http://schemas.openxmlformats.org/officeDocument/2006/relationships/viewProps" Target="viewProps.xml" /><Relationship Id="rId2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29" Type="http://schemas.openxmlformats.org/officeDocument/2006/relationships/tableStyles" Target="tableStyles.xml" /><Relationship Id="rId28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9715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3144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6573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2024-01-17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2024-01-17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media/image2.png" Type="http://schemas.openxmlformats.org/officeDocument/2006/relationships/imag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media/image1.png" Type="http://schemas.openxmlformats.org/officeDocument/2006/relationships/image" /><Relationship Id="rId5" Target="../slideLayouts/slideLayout5.xml" Type="http://schemas.openxmlformats.org/officeDocument/2006/relationships/slideLayout" /><Relationship Id="rId10" Target="../theme/theme1.xml" Type="http://schemas.openxmlformats.org/officeDocument/2006/relationships/theme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dirty="0" lang="en-US"/>
          </a:p>
        </p:txBody>
      </p:sp>
      <p:pic>
        <p:nvPicPr>
          <p:cNvPr descr="A hexagon with a graphic and text  Description automatically generated" id="9" name="Picture 8">
            <a:extLst>
              <a:ext uri="{FF2B5EF4-FFF2-40B4-BE49-F238E27FC236}">
                <a16:creationId xmlns:a16="http://schemas.microsoft.com/office/drawing/2014/main" id="{A41779D3-148B-CBA5-986D-7F58792E47B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534069" y="487314"/>
            <a:ext cx="609600" cy="685800"/>
          </a:xfrm>
          <a:prstGeom prst="rect">
            <a:avLst/>
          </a:prstGeom>
        </p:spPr>
      </p:pic>
      <p:pic>
        <p:nvPicPr>
          <p:cNvPr descr="A colorful bird with a black background  Description automatically generated" id="14" name="Picture 13">
            <a:extLst>
              <a:ext uri="{FF2B5EF4-FFF2-40B4-BE49-F238E27FC236}">
                <a16:creationId xmlns:a16="http://schemas.microsoft.com/office/drawing/2014/main" id="{9E18771C-459F-5784-3518-8CECB9BFEFE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62921" y="9426"/>
            <a:ext cx="59951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charset="0" panose="020B0604020202020204" pitchFamily="34" typeface="Arial"/>
        <a:buChar char="•"/>
        <a:defRPr kern="1200" sz="2400">
          <a:solidFill>
            <a:schemeClr val="bg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charset="0" panose="020B0604020202020204" pitchFamily="34" typeface="Arial"/>
        <a:buChar char="•"/>
        <a:defRPr kern="1200" sz="2100">
          <a:solidFill>
            <a:schemeClr val="bg1"/>
          </a:solidFill>
          <a:latin typeface="+mn-lt"/>
          <a:ea typeface="+mn-ea"/>
          <a:cs typeface="+mn-cs"/>
        </a:defRPr>
      </a:lvl2pPr>
      <a:lvl3pPr algn="l" defTabSz="342900" eaLnBrk="1" hangingPunct="1" indent="-285750" latinLnBrk="0" marL="971550" rtl="0">
        <a:spcBef>
          <a:spcPct val="20000"/>
        </a:spcBef>
        <a:buFont charset="0" panose="020B0604020202020204" pitchFamily="34" typeface="Arial"/>
        <a:buChar char="•"/>
        <a:defRPr kern="1200" sz="1800">
          <a:solidFill>
            <a:schemeClr val="bg1"/>
          </a:solidFill>
          <a:latin typeface="+mn-lt"/>
          <a:ea typeface="+mn-ea"/>
          <a:cs typeface="+mn-cs"/>
        </a:defRPr>
      </a:lvl3pPr>
      <a:lvl4pPr algn="l" defTabSz="342900" eaLnBrk="1" hangingPunct="1" indent="-285750" latinLnBrk="0" marL="1314450" rtl="0">
        <a:spcBef>
          <a:spcPct val="20000"/>
        </a:spcBef>
        <a:buFont charset="0" panose="020B0604020202020204" pitchFamily="34" typeface="Arial"/>
        <a:buChar char="•"/>
        <a:defRPr kern="1200" sz="1500">
          <a:solidFill>
            <a:schemeClr val="bg1"/>
          </a:solidFill>
          <a:latin typeface="+mn-lt"/>
          <a:ea typeface="+mn-ea"/>
          <a:cs typeface="+mn-cs"/>
        </a:defRPr>
      </a:lvl4pPr>
      <a:lvl5pPr algn="l" defTabSz="342900" eaLnBrk="1" hangingPunct="1" indent="-285750" latinLnBrk="0" marL="1657350" rtl="0">
        <a:spcBef>
          <a:spcPct val="20000"/>
        </a:spcBef>
        <a:buFont charset="0" panose="020B0604020202020204" pitchFamily="34" typeface="Arial"/>
        <a:buChar char="•"/>
        <a:defRPr kern="1200" sz="1500">
          <a:solidFill>
            <a:schemeClr val="bg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7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3" Type="http://schemas.openxmlformats.org/officeDocument/2006/relationships/hyperlink" Target="https://rstats-bootcamp.github.io/website/9-correlation.html" TargetMode="External" /><Relationship Id="rId2" Type="http://schemas.openxmlformats.org/officeDocument/2006/relationships/image" Target="../media/image4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 indent="0" marL="0">
              <a:buNone/>
            </a:pPr>
            <a:r>
              <a:rPr/>
              <a:t>R Stats Bootcamp 09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Correlations</a:t>
            </a:r>
            <a:br/>
            <a:br/>
            <a:r>
              <a:rPr/>
              <a:t>Ed Harris/Megan Lewis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2023-03-27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Off to 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Correlation matrices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Tests and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Testing correlation coefficients</a:t>
            </a:r>
          </a:p>
          <a:p>
            <a:pPr lvl="0"/>
            <a:r>
              <a:rPr/>
              <a:t>Null hypothesis testing – cor.test()</a:t>
            </a:r>
          </a:p>
          <a:p>
            <a:pPr lvl="0" indent="0" marL="0">
              <a:buNone/>
            </a:pPr>
            <a:r>
              <a:rPr/>
              <a:t>Pearson’s assumption</a:t>
            </a:r>
          </a:p>
          <a:p>
            <a:pPr lvl="0"/>
            <a:r>
              <a:rPr/>
              <a:t>Linear relationship</a:t>
            </a:r>
          </a:p>
          <a:p>
            <a:pPr lvl="0"/>
            <a:r>
              <a:rPr/>
              <a:t>Bivariate Gaussian distribution</a:t>
            </a:r>
          </a:p>
          <a:p>
            <a:pPr lvl="0"/>
            <a:r>
              <a:rPr/>
              <a:t>Homoscedasticity – similar variance</a:t>
            </a:r>
          </a:p>
          <a:p>
            <a:pPr lvl="0"/>
            <a:r>
              <a:rPr/>
              <a:t>Independent observations</a:t>
            </a:r>
          </a:p>
          <a:p>
            <a:pPr lvl="0"/>
            <a:r>
              <a:rPr/>
              <a:t>No outliers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if my data doesn’t meet the assumptions?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Alternative options available:</a:t>
            </a:r>
          </a:p>
          <a:p>
            <a:pPr lvl="0"/>
            <a:r>
              <a:rPr/>
              <a:t>E.g., Spearman’s rank correlation, Kendall-tau etc.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Off to 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Statistical test of correlations - a process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Results and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Think about your audience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Results and reporting - for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Comment on R script</a:t>
            </a:r>
          </a:p>
          <a:p>
            <a:pPr lvl="1"/>
            <a:r>
              <a:rPr/>
              <a:t>Reproducible format</a:t>
            </a:r>
          </a:p>
          <a:p>
            <a:pPr lvl="1"/>
            <a:r>
              <a:rPr/>
              <a:t>Think tidy and organised</a:t>
            </a:r>
          </a:p>
          <a:p>
            <a:pPr lvl="0"/>
            <a:r>
              <a:rPr/>
              <a:t>Can also be beneficial for colleagues and collaborators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Results and reporting - for others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Results and reporting - for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</a:p>
          <a:p>
            <a:pPr lvl="0" indent="0" marL="0">
              <a:spcBef>
                <a:spcPts val="3000"/>
              </a:spcBef>
              <a:buNone/>
            </a:pPr>
            <a:r>
              <a:rPr sz="2000" b="1"/>
              <a:t>“You should NEVER PRESENT RAW COPIED AND PASTED STATISTICAL RESULTS (O.M.G!)”</a:t>
            </a:r>
          </a:p>
          <a:p>
            <a:pPr lvl="0" indent="0" marL="1270000">
              <a:buNone/>
            </a:pPr>
          </a:p>
          <a:p>
            <a:pPr lvl="0" indent="0" marL="1270000">
              <a:buNone/>
            </a:pPr>
            <a:r>
              <a:rPr sz="2000" i="1"/>
              <a:t>– Ed Harris, (always)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Results and reporting - for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Format output and figures for ease of consumption</a:t>
            </a:r>
          </a:p>
          <a:p>
            <a:pPr lvl="0"/>
            <a:r>
              <a:rPr/>
              <a:t>Potential formatting options:</a:t>
            </a:r>
          </a:p>
          <a:p>
            <a:pPr lvl="0"/>
            <a:r>
              <a:rPr/>
              <a:t>RMarkdown - several output options</a:t>
            </a:r>
          </a:p>
          <a:p>
            <a:pPr lvl="0"/>
            <a:r>
              <a:rPr/>
              <a:t>Word processing document (how most people do it)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Statistical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Null hypothesis statistical tests - Test statistic (Varies between tests)</a:t>
            </a:r>
          </a:p>
          <a:p>
            <a:pPr lvl="0"/>
            <a:r>
              <a:rPr/>
              <a:t>Sample size or degrees of freedom</a:t>
            </a:r>
          </a:p>
          <a:p>
            <a:pPr lvl="0"/>
            <a:r>
              <a:rPr/>
              <a:t>The p-value</a:t>
            </a:r>
          </a:p>
          <a:p>
            <a:pPr lvl="0" indent="0" marL="0">
              <a:buNone/>
            </a:pPr>
          </a:p>
          <a:p>
            <a:pPr lvl="0" indent="0" marL="0">
              <a:buNone/>
            </a:pPr>
            <a:r>
              <a:rPr/>
              <a:t>E.g., We found a significant correlation between petal width and length (Pearson’s r = 0.96, df = 148, P &lt; 0.0001).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0" r="0"/>
          </a:stretch>
        </a:blipFill>
        <a:effects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Statistical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E.g., We found a significant correlation between petal width and length (Pearson’s r = 0.96, df = 148, P &lt; 0.0001).</a:t>
            </a:r>
          </a:p>
          <a:p>
            <a:pPr lvl="0" indent="0" marL="0">
              <a:buNone/>
            </a:pPr>
          </a:p>
          <a:p>
            <a:pPr lvl="0" indent="0" marL="0">
              <a:buNone/>
            </a:pPr>
            <a:r>
              <a:rPr/>
              <a:t>NB:</a:t>
            </a:r>
          </a:p>
          <a:p>
            <a:pPr lvl="0"/>
            <a:r>
              <a:rPr/>
              <a:t>Rounding of decimal accuracy</a:t>
            </a:r>
          </a:p>
          <a:p>
            <a:pPr lvl="1"/>
            <a:r>
              <a:rPr/>
              <a:t>Usually 2 - but be consistent!</a:t>
            </a:r>
          </a:p>
          <a:p>
            <a:pPr lvl="0"/>
            <a:r>
              <a:rPr/>
              <a:t>P-value format</a:t>
            </a:r>
          </a:p>
          <a:p>
            <a:pPr lvl="1"/>
            <a:r>
              <a:rPr/>
              <a:t>If smaller than 0.0001, then P&lt; 0.0001, don’t use scientific notation (no one likes that… )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Off to 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Validate - histograms!</a:t>
            </a:r>
          </a:p>
          <a:p>
            <a:pPr lvl="0"/>
            <a:r>
              <a:rPr/>
              <a:t>FLASH CHALLENGE!</a:t>
            </a:r>
          </a:p>
          <a:p>
            <a:pPr lvl="1"/>
            <a:r>
              <a:rPr/>
              <a:t>Write a script following the steps to question, graph, test and validate for each iris species separately.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Correlation alternatives to Pearson’s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Spearman’s rank correlation</a:t>
            </a:r>
          </a:p>
          <a:p>
            <a:pPr lvl="0"/>
            <a:r>
              <a:rPr/>
              <a:t>Data are ranked or otherwise ordered</a:t>
            </a:r>
          </a:p>
          <a:p>
            <a:pPr lvl="0"/>
            <a:r>
              <a:rPr/>
              <a:t>Data rows are independent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Off to 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Spearman’s rank correlation example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Exercises</a:t>
            </a:r>
          </a:p>
        </p:txBody>
      </p:sp>
      <p:pic>
        <p:nvPicPr>
          <p:cNvPr descr="pics/laptop_dog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78300" y="203200"/>
            <a:ext cx="3873500" cy="4381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 Stats Bootcamp</a:t>
            </a:r>
          </a:p>
        </p:txBody>
      </p:sp>
      <p:pic>
        <p:nvPicPr>
          <p:cNvPr descr="pics/bird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549400"/>
            <a:ext cx="4038600" cy="2692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3"/>
              </a:rPr>
              <a:t>R Stats Bootcamp 09</a:t>
            </a:r>
          </a:p>
          <a:p>
            <a:pPr lvl="0" indent="0" marL="0">
              <a:buNone/>
            </a:pPr>
          </a:p>
          <a:p>
            <a:pPr lvl="0" indent="0" marL="0">
              <a:buNone/>
            </a:pPr>
            <a:r>
              <a:rPr>
                <a:latin typeface="Courier"/>
              </a:rPr>
              <a:t>The data were formless like a cloud of tiny birds in the sky</a:t>
            </a:r>
          </a:p>
          <a:p>
            <a:pPr lvl="0" indent="0" marL="0">
              <a:buNone/>
            </a:pPr>
            <a:r>
              <a:rPr/>
              <a:t>Relationships between numeric variables</a:t>
            </a:r>
          </a:p>
          <a:p>
            <a:pPr lvl="0" indent="0" marL="0">
              <a:buNone/>
            </a:pP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The question of correlation</a:t>
            </a:r>
          </a:p>
          <a:p>
            <a:pPr lvl="0"/>
            <a:r>
              <a:rPr/>
              <a:t>Data and Assumptions</a:t>
            </a:r>
          </a:p>
          <a:p>
            <a:pPr lvl="0"/>
            <a:r>
              <a:rPr/>
              <a:t>Graphing</a:t>
            </a:r>
          </a:p>
          <a:p>
            <a:pPr lvl="0"/>
            <a:r>
              <a:rPr/>
              <a:t>Tests and Alternatives</a:t>
            </a:r>
          </a:p>
          <a:p>
            <a:pPr lvl="0"/>
            <a:r>
              <a:rPr/>
              <a:t>Practice exercises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question of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Is there a demonstrable association between two numeric variables?</a:t>
            </a:r>
          </a:p>
          <a:p>
            <a:pPr lvl="0"/>
            <a:r>
              <a:rPr/>
              <a:t>Do they “co-vary”?</a:t>
            </a:r>
          </a:p>
          <a:p>
            <a:pPr lvl="0"/>
            <a:r>
              <a:rPr/>
              <a:t>Positive vs. negative</a:t>
            </a:r>
          </a:p>
          <a:p>
            <a:pPr lvl="0"/>
            <a:r>
              <a:rPr/>
              <a:t>Strong vs. weak</a:t>
            </a:r>
          </a:p>
        </p:txBody>
      </p:sp>
      <p:pic>
        <p:nvPicPr>
          <p:cNvPr descr="pics/correlation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8200" y="1460500"/>
            <a:ext cx="4038600" cy="2857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Off to 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FLASH CHALLENGE!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Data and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Pearson’s correlation</a:t>
            </a:r>
          </a:p>
          <a:p>
            <a:pPr lvl="0"/>
            <a:r>
              <a:rPr/>
              <a:t>Important assumptions</a:t>
            </a:r>
          </a:p>
          <a:p>
            <a:pPr lvl="1"/>
            <a:r>
              <a:rPr/>
              <a:t>Linear relationship between variables</a:t>
            </a:r>
          </a:p>
          <a:p>
            <a:pPr lvl="1"/>
            <a:r>
              <a:rPr/>
              <a:t>Numeric values are Gaussian</a:t>
            </a:r>
          </a:p>
          <a:p>
            <a:pPr lvl="0"/>
            <a:r>
              <a:rPr/>
              <a:t>Technically:</a:t>
            </a:r>
          </a:p>
          <a:p>
            <a:pPr lvl="1"/>
            <a:r>
              <a:rPr/>
              <a:t>the co-variance of two variables divided by the product of the standard deviations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Off to 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Calculate a correlation coefficient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Graphing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Useful tool to assess correlations visually</a:t>
            </a:r>
          </a:p>
          <a:p>
            <a:pPr lvl="0"/>
            <a:r>
              <a:rPr/>
              <a:t>Lots of variables</a:t>
            </a:r>
          </a:p>
        </p:txBody>
      </p:sp>
      <p:pic>
        <p:nvPicPr>
          <p:cNvPr descr="pics/mult_cor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8200" y="1270000"/>
            <a:ext cx="4038600" cy="3225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49</Words>
  <Application>Microsoft Office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Stats Bootcamp 09</dc:title>
  <dc:creator>Ed Harris/Megan Lewis</dc:creator>
  <cp:keywords/>
  <dcterms:created xsi:type="dcterms:W3CDTF">2024-07-19T11:20:19Z</dcterms:created>
  <dcterms:modified xsi:type="dcterms:W3CDTF">2024-07-19T11:20:19Z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center">
    <vt:lpwstr>True</vt:lpwstr>
  </property>
  <property fmtid="{D5CDD505-2E9C-101B-9397-08002B2CF9AE}" pid="6" name="date">
    <vt:lpwstr>2023-03-27</vt:lpwstr>
  </property>
  <property fmtid="{D5CDD505-2E9C-101B-9397-08002B2CF9AE}" pid="7" name="date-format">
    <vt:lpwstr>iso</vt:lpwstr>
  </property>
  <property fmtid="{D5CDD505-2E9C-101B-9397-08002B2CF9AE}" pid="8" name="editor">
    <vt:lpwstr>source</vt:lpwstr>
  </property>
  <property fmtid="{D5CDD505-2E9C-101B-9397-08002B2CF9AE}" pid="9" name="header-includes">
    <vt:lpwstr/>
  </property>
  <property fmtid="{D5CDD505-2E9C-101B-9397-08002B2CF9AE}" pid="10" name="include-after">
    <vt:lpwstr/>
  </property>
  <property fmtid="{D5CDD505-2E9C-101B-9397-08002B2CF9AE}" pid="11" name="include-before">
    <vt:lpwstr/>
  </property>
  <property fmtid="{D5CDD505-2E9C-101B-9397-08002B2CF9AE}" pid="12" name="labels">
    <vt:lpwstr/>
  </property>
  <property fmtid="{D5CDD505-2E9C-101B-9397-08002B2CF9AE}" pid="13" name="subtitle">
    <vt:lpwstr>Correlations</vt:lpwstr>
  </property>
  <property fmtid="{D5CDD505-2E9C-101B-9397-08002B2CF9AE}" pid="14" name="toc-title">
    <vt:lpwstr>Table of contents</vt:lpwstr>
  </property>
</Properties>
</file>