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webp" ContentType="image/webp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182"/>
    <p:restoredTop autoAdjust="0" sz="94694"/>
  </p:normalViewPr>
  <p:slideViewPr>
    <p:cSldViewPr snapToGrid="0" snapToObjects="1">
      <p:cViewPr varScale="1">
        <p:scale>
          <a:sx d="100" n="162"/>
          <a:sy d="100" n="162"/>
        </p:scale>
        <p:origin x="125" y="24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1" Type="http://schemas.openxmlformats.org/officeDocument/2006/relationships/viewProps" Target="viewProps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23" Type="http://schemas.openxmlformats.org/officeDocument/2006/relationships/tableStyles" Target="tableStyles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9715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144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6573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2024-01-17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media/image2.png" Type="http://schemas.openxmlformats.org/officeDocument/2006/relationships/imag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media/image1.png" Type="http://schemas.openxmlformats.org/officeDocument/2006/relationships/image" /><Relationship Id="rId5" Target="../slideLayouts/slideLayout5.xml" Type="http://schemas.openxmlformats.org/officeDocument/2006/relationships/slideLayout" /><Relationship Id="rId10" Target="../theme/theme1.xml" Type="http://schemas.openxmlformats.org/officeDocument/2006/relationships/theme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dirty="0" lang="en-US"/>
          </a:p>
        </p:txBody>
      </p:sp>
      <p:pic>
        <p:nvPicPr>
          <p:cNvPr descr="A hexagon with a graphic and text  Description automatically generated" id="9" name="Picture 8">
            <a:extLst>
              <a:ext uri="{FF2B5EF4-FFF2-40B4-BE49-F238E27FC236}">
                <a16:creationId xmlns:a16="http://schemas.microsoft.com/office/drawing/2014/main" id="{A41779D3-148B-CBA5-986D-7F58792E47B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34069" y="487314"/>
            <a:ext cx="609600" cy="685800"/>
          </a:xfrm>
          <a:prstGeom prst="rect">
            <a:avLst/>
          </a:prstGeom>
        </p:spPr>
      </p:pic>
      <p:pic>
        <p:nvPicPr>
          <p:cNvPr descr="A colorful bird with a black background  Description automatically generated" id="14" name="Picture 13">
            <a:extLst>
              <a:ext uri="{FF2B5EF4-FFF2-40B4-BE49-F238E27FC236}">
                <a16:creationId xmlns:a16="http://schemas.microsoft.com/office/drawing/2014/main" id="{9E18771C-459F-5784-3518-8CECB9BFEFE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62921" y="9426"/>
            <a:ext cx="59951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charset="0" panose="020B0604020202020204" pitchFamily="34" typeface="Arial"/>
        <a:buChar char="•"/>
        <a:defRPr kern="1200" sz="2400">
          <a:solidFill>
            <a:schemeClr val="bg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charset="0" panose="020B0604020202020204" pitchFamily="34" typeface="Arial"/>
        <a:buChar char="•"/>
        <a:defRPr kern="1200" sz="2100">
          <a:solidFill>
            <a:schemeClr val="bg1"/>
          </a:solidFill>
          <a:latin typeface="+mn-lt"/>
          <a:ea typeface="+mn-ea"/>
          <a:cs typeface="+mn-cs"/>
        </a:defRPr>
      </a:lvl2pPr>
      <a:lvl3pPr algn="l" defTabSz="342900" eaLnBrk="1" hangingPunct="1" indent="-285750" latinLnBrk="0" marL="971550" rtl="0">
        <a:spcBef>
          <a:spcPct val="20000"/>
        </a:spcBef>
        <a:buFont charset="0" panose="020B0604020202020204" pitchFamily="34" typeface="Arial"/>
        <a:buChar char="•"/>
        <a:defRPr kern="1200" sz="1800">
          <a:solidFill>
            <a:schemeClr val="bg1"/>
          </a:solidFill>
          <a:latin typeface="+mn-lt"/>
          <a:ea typeface="+mn-ea"/>
          <a:cs typeface="+mn-cs"/>
        </a:defRPr>
      </a:lvl3pPr>
      <a:lvl4pPr algn="l" defTabSz="342900" eaLnBrk="1" hangingPunct="1" indent="-285750" latinLnBrk="0" marL="1314450" rtl="0">
        <a:spcBef>
          <a:spcPct val="20000"/>
        </a:spcBef>
        <a:buFont charset="0" panose="020B0604020202020204" pitchFamily="34" typeface="Arial"/>
        <a:buChar char="•"/>
        <a:defRPr kern="1200" sz="1500">
          <a:solidFill>
            <a:schemeClr val="bg1"/>
          </a:solidFill>
          <a:latin typeface="+mn-lt"/>
          <a:ea typeface="+mn-ea"/>
          <a:cs typeface="+mn-cs"/>
        </a:defRPr>
      </a:lvl4pPr>
      <a:lvl5pPr algn="l" defTabSz="342900" eaLnBrk="1" hangingPunct="1" indent="-285750" latinLnBrk="0" marL="1657350" rtl="0">
        <a:spcBef>
          <a:spcPct val="20000"/>
        </a:spcBef>
        <a:buFont charset="0" panose="020B0604020202020204" pitchFamily="34" typeface="Arial"/>
        <a:buChar char="•"/>
        <a:defRPr kern="1200" sz="1500">
          <a:solidFill>
            <a:schemeClr val="bg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community.rstudio.com/t/r-vs-python-for-data-science-by-norm-matloff/33603" TargetMode="Externa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webp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hyperlink" Target="https://rstats-bootcamp.github.io/website/2-r-lang.html" TargetMode="External" /><Relationship Id="rId2" Type="http://schemas.openxmlformats.org/officeDocument/2006/relationships/image" Target="../media/image4.jp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stats-bootcamp.github.io/website/scripts/script-2.R" TargetMode="Externa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R Stats Bootcamp 02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The R Language</a:t>
            </a:r>
            <a:br/>
            <a:br/>
            <a:r>
              <a:rPr/>
              <a:t>Ed Harris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2023-01-24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Help</a:t>
            </a:r>
          </a:p>
        </p:txBody>
      </p:sp>
      <p:pic>
        <p:nvPicPr>
          <p:cNvPr descr="pics/help-pag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397000"/>
            <a:ext cx="4038600" cy="298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Anatomy of help pages</a:t>
            </a:r>
          </a:p>
          <a:p>
            <a:pPr lvl="0" indent="0" marL="0">
              <a:buNone/>
            </a:pP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Help for mean()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help</a:t>
            </a:r>
            <a:r>
              <a:rPr>
                <a:solidFill>
                  <a:srgbClr val="003B4F"/>
                </a:solidFill>
                <a:latin typeface="Courier"/>
              </a:rPr>
              <a:t>(mean)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Pseudocode</a:t>
            </a:r>
          </a:p>
        </p:txBody>
      </p:sp>
      <p:pic>
        <p:nvPicPr>
          <p:cNvPr descr="pics/duckhand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7400" y="1193800"/>
            <a:ext cx="339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Tell it to the duck!</a:t>
            </a:r>
          </a:p>
          <a:p>
            <a:pPr lvl="0" indent="0" marL="0">
              <a:buNone/>
            </a:pPr>
          </a:p>
          <a:p>
            <a:pPr lvl="0"/>
            <a:r>
              <a:rPr/>
              <a:t>Break problem down into smaller chunks</a:t>
            </a:r>
          </a:p>
          <a:p>
            <a:pPr lvl="0"/>
            <a:r>
              <a:rPr/>
              <a:t>Helps with understanding</a:t>
            </a:r>
          </a:p>
          <a:p>
            <a:pPr lvl="0"/>
            <a:r>
              <a:rPr/>
              <a:t>Give example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Math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 math “syntax” works like any calculator</a:t>
            </a:r>
          </a:p>
          <a:p>
            <a:pPr lvl="0" indent="0" marL="0">
              <a:buNone/>
            </a:pPr>
            <a:r>
              <a:rPr>
                <a:latin typeface="Courier"/>
              </a:rPr>
              <a:t>+, -, *, /, ^, etc.</a:t>
            </a:r>
          </a:p>
          <a:p>
            <a:pPr lvl="0" indent="0" marL="0">
              <a:buNone/>
            </a:pP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Add with "+"</a:t>
            </a:r>
            <a:br/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Subtract with "-"</a:t>
            </a:r>
            <a:br/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15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Order of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Try this</a:t>
            </a:r>
            <a:br/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Order control - same</a:t>
            </a:r>
            <a:br/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(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Order control - different...</a:t>
            </a:r>
            <a:br/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Use of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Spaces don’t matter, but style…</a:t>
            </a:r>
          </a:p>
          <a:p>
            <a:pPr lvl="0" indent="0" marL="0">
              <a:buNone/>
            </a:pP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Try this</a:t>
            </a:r>
            <a:br/>
            <a:r>
              <a:rPr>
                <a:solidFill>
                  <a:srgbClr val="AD0000"/>
                </a:solidFill>
                <a:latin typeface="Courier"/>
              </a:rPr>
              <a:t>6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                </a:t>
            </a:r>
            <a:r>
              <a:rPr>
                <a:solidFill>
                  <a:srgbClr val="5E5E5E"/>
                </a:solidFill>
                <a:latin typeface="Courier"/>
              </a:rPr>
              <a:t># no spaces</a:t>
            </a:r>
            <a:br/>
            <a:r>
              <a:rPr>
                <a:solidFill>
                  <a:srgbClr val="AD0000"/>
                </a:solidFill>
                <a:latin typeface="Courier"/>
              </a:rPr>
              <a:t>7</a:t>
            </a:r>
            <a:r>
              <a:rPr>
                <a:solidFill>
                  <a:srgbClr val="003B4F"/>
                </a:solidFill>
                <a:latin typeface="Courier"/>
              </a:rPr>
              <a:t>    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            </a:t>
            </a:r>
            <a:r>
              <a:rPr>
                <a:solidFill>
                  <a:srgbClr val="5E5E5E"/>
                </a:solidFill>
                <a:latin typeface="Courier"/>
              </a:rPr>
              <a:t># uneven spaces</a:t>
            </a:r>
            <a:br/>
            <a:r>
              <a:rPr>
                <a:solidFill>
                  <a:srgbClr val="AD0000"/>
                </a:solidFill>
                <a:latin typeface="Courier"/>
              </a:rPr>
              <a:t>1.6</a:t>
            </a:r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        </a:t>
            </a:r>
            <a:r>
              <a:rPr>
                <a:solidFill>
                  <a:srgbClr val="AD0000"/>
                </a:solidFill>
                <a:latin typeface="Courier"/>
              </a:rPr>
              <a:t>2.3</a:t>
            </a:r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large spaces</a:t>
            </a:r>
            <a:br/>
            <a:r>
              <a:rPr>
                <a:solidFill>
                  <a:srgbClr val="AD0000"/>
                </a:solidFill>
                <a:latin typeface="Courier"/>
              </a:rPr>
              <a:t>16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              </a:t>
            </a:r>
            <a:r>
              <a:rPr>
                <a:solidFill>
                  <a:srgbClr val="5E5E5E"/>
                </a:solidFill>
                <a:latin typeface="Courier"/>
              </a:rPr>
              <a:t># exactly 1 space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exactly 1 space probably best...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Logical Boolean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latin typeface="Courier"/>
              </a:rPr>
              <a:t>TRUE</a:t>
            </a:r>
            <a:r>
              <a:rPr/>
              <a:t> and </a:t>
            </a:r>
            <a:r>
              <a:rPr>
                <a:latin typeface="Courier"/>
              </a:rPr>
              <a:t>FALSE</a:t>
            </a:r>
          </a:p>
          <a:p>
            <a:pPr lvl="0" indent="0" marL="0">
              <a:buNone/>
            </a:pP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Try this</a:t>
            </a:r>
            <a:br/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&gt;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# True, yes?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3 is compared to each element</a:t>
            </a:r>
            <a:br/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&lt;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4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6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Logical Boolean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Useful booleans</a:t>
            </a:r>
          </a:p>
          <a:p>
            <a:pPr lvl="0" indent="0" marL="0">
              <a:buNone/>
            </a:pP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Try this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x &lt;-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21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6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22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x</a:t>
            </a:r>
            <a:br/>
            <a:r>
              <a:rPr>
                <a:solidFill>
                  <a:srgbClr val="003B4F"/>
                </a:solidFill>
                <a:latin typeface="Courier"/>
              </a:rPr>
              <a:t>x[x </a:t>
            </a:r>
            <a:r>
              <a:rPr>
                <a:solidFill>
                  <a:srgbClr val="5E5E5E"/>
                </a:solidFill>
                <a:latin typeface="Courier"/>
              </a:rPr>
              <a:t>&gt;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20</a:t>
            </a:r>
            <a:r>
              <a:rPr>
                <a:solidFill>
                  <a:srgbClr val="003B4F"/>
                </a:solidFill>
                <a:latin typeface="Courier"/>
              </a:rPr>
              <a:t>]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Regarding “base R” and Tidyverse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latin typeface="Courier"/>
              </a:rPr>
              <a:t>"R is rapidly devolving into two mutually unintelligible dialects..."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>
                <a:latin typeface="Courier"/>
              </a:rPr>
              <a:t>"I, as a seasoned R programmer, cannot read Tidy code..."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Base R versus Tidyverse</a:t>
            </a:r>
            <a:r>
              <a:rPr/>
              <a:t> (Norm Matloff)</a:t>
            </a:r>
          </a:p>
          <a:p>
            <a:pPr lvl="0" indent="0" marL="0">
              <a:buNone/>
            </a:pPr>
          </a:p>
          <a:p>
            <a:pPr lvl="0"/>
            <a:r>
              <a:rPr/>
              <a:t>Each has merits</a:t>
            </a:r>
          </a:p>
          <a:p>
            <a:pPr lvl="0"/>
            <a:r>
              <a:rPr/>
              <a:t>Existence of both makes Googling help harder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Practice Exercises</a:t>
            </a:r>
          </a:p>
        </p:txBody>
      </p:sp>
      <p:pic>
        <p:nvPicPr>
          <p:cNvPr descr="pics/Laptop_duck.webp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32000" y="1193800"/>
            <a:ext cx="50800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0" r="0"/>
          </a:stretch>
        </a:blipFill>
        <a:effects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 Stats Bootcamp 02</a:t>
            </a:r>
          </a:p>
        </p:txBody>
      </p:sp>
      <p:pic>
        <p:nvPicPr>
          <p:cNvPr descr="pics/ButlerAlfred1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49400"/>
            <a:ext cx="40386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3"/>
              </a:rPr>
              <a:t>R Stats Bootcamp 02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/>
              <a:t>The R Language</a:t>
            </a:r>
          </a:p>
          <a:p>
            <a:pPr lvl="0" indent="0" marL="0">
              <a:buNone/>
            </a:pPr>
            <a:r>
              <a:rPr>
                <a:latin typeface="Courier"/>
              </a:rPr>
              <a:t>(R as a passive-aggressive butler)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Example script, comments, help, pseudocode</a:t>
            </a:r>
          </a:p>
          <a:p>
            <a:pPr lvl="0"/>
            <a:r>
              <a:rPr/>
              <a:t>Math operators</a:t>
            </a:r>
          </a:p>
          <a:p>
            <a:pPr lvl="0"/>
            <a:r>
              <a:rPr/>
              <a:t>Logical Boolean operators</a:t>
            </a:r>
          </a:p>
          <a:p>
            <a:pPr lvl="0"/>
            <a:r>
              <a:rPr/>
              <a:t>Regarding “base R” and the Tidyverse</a:t>
            </a:r>
          </a:p>
          <a:p>
            <a:pPr lvl="0"/>
            <a:r>
              <a:rPr/>
              <a:t>Practice exercises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Example script, comments, help,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Demo: The concept and purpose of a </a:t>
            </a:r>
            <a:r>
              <a:rPr>
                <a:latin typeface="Courier"/>
              </a:rPr>
              <a:t>script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/>
              <a:t>Tips:</a:t>
            </a:r>
          </a:p>
          <a:p>
            <a:pPr lvl="0"/>
            <a:r>
              <a:rPr/>
              <a:t>Work through bootcamp by coding</a:t>
            </a:r>
          </a:p>
          <a:p>
            <a:pPr lvl="0"/>
            <a:r>
              <a:rPr/>
              <a:t>Type your own code</a:t>
            </a:r>
          </a:p>
          <a:p>
            <a:pPr lvl="0"/>
            <a:r>
              <a:rPr/>
              <a:t>Document code with comments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Example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Download and open this in RStudio:</a:t>
            </a:r>
          </a:p>
          <a:p>
            <a:pPr lvl="0" indent="0" marL="0">
              <a:buNone/>
            </a:pPr>
            <a:r>
              <a:rPr>
                <a:hlinkClick r:id="rId2"/>
              </a:rPr>
              <a:t>Example script</a:t>
            </a:r>
          </a:p>
          <a:p>
            <a:pPr lvl="0" indent="0" marL="0">
              <a:buNone/>
            </a:pPr>
          </a:p>
          <a:p>
            <a:pPr lvl="0" indent="0">
              <a:buNone/>
            </a:pPr>
            <a:r>
              <a:rPr i="1">
                <a:solidFill>
                  <a:srgbClr val="5E5E5E"/>
                </a:solidFill>
                <a:latin typeface="Courier"/>
              </a:rPr>
              <a:t>## HEADER ####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Who: &lt;YOUR NAME&gt;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What: 2 R language basics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Last edited: &lt;yyyy-mm-dd format)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####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Contents &gt; organisation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 i="1">
                <a:solidFill>
                  <a:srgbClr val="5E5E5E"/>
                </a:solidFill>
                <a:latin typeface="Courier"/>
              </a:rPr>
              <a:t>## CONTENTS ####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2 Example script, help, pseudocode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3 Math operators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...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Code 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NB syntax of comment</a:t>
            </a:r>
          </a:p>
          <a:p>
            <a:pPr lvl="0" indent="0" marL="0">
              <a:buNone/>
            </a:pPr>
          </a:p>
          <a:p>
            <a:pPr lvl="0" indent="0">
              <a:buNone/>
            </a:pPr>
            <a:r>
              <a:rPr i="1">
                <a:solidFill>
                  <a:srgbClr val="5E5E5E"/>
                </a:solidFill>
                <a:latin typeface="Courier"/>
              </a:rPr>
              <a:t>## 2 Example script... pseudocode  ####</a:t>
            </a:r>
          </a:p>
          <a:p>
            <a:pPr lvl="0" indent="0" marL="0">
              <a:buNone/>
            </a:pPr>
          </a:p>
          <a:p>
            <a:pPr lvl="0"/>
            <a:r>
              <a:rPr/>
              <a:t>The </a:t>
            </a:r>
            <a:r>
              <a:rPr>
                <a:latin typeface="Courier"/>
              </a:rPr>
              <a:t>##</a:t>
            </a:r>
            <a:r>
              <a:rPr/>
              <a:t> and </a:t>
            </a:r>
            <a:r>
              <a:rPr>
                <a:latin typeface="Courier"/>
              </a:rPr>
              <a:t>####</a:t>
            </a:r>
            <a:r>
              <a:rPr/>
              <a:t> make it a chunk!</a:t>
            </a:r>
          </a:p>
          <a:p>
            <a:pPr lvl="0"/>
            <a:r>
              <a:rPr/>
              <a:t>Also navigation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Display help page for the function mean</a:t>
            </a:r>
            <a:br/>
            <a:r>
              <a:rPr>
                <a:solidFill>
                  <a:srgbClr val="4758AB"/>
                </a:solidFill>
                <a:latin typeface="Courier"/>
              </a:rPr>
              <a:t>help</a:t>
            </a:r>
            <a:r>
              <a:rPr>
                <a:solidFill>
                  <a:srgbClr val="003B4F"/>
                </a:solidFill>
                <a:latin typeface="Courier"/>
              </a:rPr>
              <a:t>(mean)</a:t>
            </a:r>
          </a:p>
          <a:p>
            <a:pPr lvl="0" indent="0" marL="0">
              <a:buNone/>
            </a:p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</Words>
  <Application>Microsoft Office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Stats Bootcamp 02</dc:title>
  <dc:creator>Ed Harris</dc:creator>
  <cp:keywords/>
  <dcterms:created xsi:type="dcterms:W3CDTF">2024-11-08T08:09:46Z</dcterms:created>
  <dcterms:modified xsi:type="dcterms:W3CDTF">2024-11-08T08:09:46Z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center">
    <vt:lpwstr>True</vt:lpwstr>
  </property>
  <property fmtid="{D5CDD505-2E9C-101B-9397-08002B2CF9AE}" pid="6" name="date">
    <vt:lpwstr>2023-01-24</vt:lpwstr>
  </property>
  <property fmtid="{D5CDD505-2E9C-101B-9397-08002B2CF9AE}" pid="7" name="date-format">
    <vt:lpwstr>iso</vt:lpwstr>
  </property>
  <property fmtid="{D5CDD505-2E9C-101B-9397-08002B2CF9AE}" pid="8" name="editor">
    <vt:lpwstr>source</vt:lpwstr>
  </property>
  <property fmtid="{D5CDD505-2E9C-101B-9397-08002B2CF9AE}" pid="9" name="header-includes">
    <vt:lpwstr/>
  </property>
  <property fmtid="{D5CDD505-2E9C-101B-9397-08002B2CF9AE}" pid="10" name="include-after">
    <vt:lpwstr/>
  </property>
  <property fmtid="{D5CDD505-2E9C-101B-9397-08002B2CF9AE}" pid="11" name="include-before">
    <vt:lpwstr/>
  </property>
  <property fmtid="{D5CDD505-2E9C-101B-9397-08002B2CF9AE}" pid="12" name="labels">
    <vt:lpwstr/>
  </property>
  <property fmtid="{D5CDD505-2E9C-101B-9397-08002B2CF9AE}" pid="13" name="subtitle">
    <vt:lpwstr>The R Language</vt:lpwstr>
  </property>
  <property fmtid="{D5CDD505-2E9C-101B-9397-08002B2CF9AE}" pid="14" name="toc-title">
    <vt:lpwstr>Table of contents</vt:lpwstr>
  </property>
</Properties>
</file>