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82" r:id="rId5"/>
    <p:sldId id="283" r:id="rId6"/>
    <p:sldId id="276" r:id="rId7"/>
    <p:sldId id="274" r:id="rId8"/>
    <p:sldId id="275" r:id="rId9"/>
    <p:sldId id="277" r:id="rId10"/>
    <p:sldId id="278" r:id="rId11"/>
    <p:sldId id="279" r:id="rId12"/>
    <p:sldId id="280" r:id="rId13"/>
    <p:sldId id="284" r:id="rId14"/>
    <p:sldId id="281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4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3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1B29-2467-22C2-D0AD-73DF8C578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7E015-5333-64F8-0579-8414AA0F1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4BE15-4CF2-158E-DF54-B2801DAC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CE361-9327-34EF-C3AC-B4027B8E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06366-EAE9-7CC1-E84C-2A3E87EF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3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2CD6-6DAE-AF10-FFB6-A82950FE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CB0E-5727-BDED-186D-400D913FA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B418-AC64-58D6-D07C-FC92E7C1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2A36-6966-6AA1-4E13-382377A7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FDB5-848A-5791-F1B5-0AF7FCBA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FD5AF-19B0-9923-FF44-A3EC1AA21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0BD49-217A-1EA3-DA52-5334F60F6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E83E9-3CD2-DC79-CA9C-880A2042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ABCC-2B01-23E7-974C-407F41F9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FE872-BEA9-DD56-A5BC-A6C0D816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C468-44EF-6A50-2654-B1534C65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E92D-AA45-FF74-B092-AA72EC052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28C41-A09F-93C9-35F5-4ECE36A6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B6DF5-51D4-FEA2-8D59-850DFB93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8256F-641B-B1FA-3CE0-3E51C8D7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6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CB99-7581-59D4-519D-018CD96E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5747-4C71-E644-3524-0577FA73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6EF6-FC05-82E1-D1E8-E7A4E168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073BD-ED3D-C597-81D9-9DECAB46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C25F0-4291-57AC-04D2-D5FD52E7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69D3-B75B-583E-837E-062F4465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B6FA5-746A-C235-21D1-998AFE333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01B29-C99A-FE07-8CC5-F4D52B6A3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9C3C3-91CE-B91F-2625-7813CD10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29F81-1F3B-8D44-C1B3-64FD3665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61B76-6D42-977F-4A64-BA535F79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8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BF07-31E4-BF8F-B9C9-D5C2DECF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E9C01-0992-8DF2-2751-D919E7C4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CA039-1E3C-2EA1-EAAB-261FC2C7F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B9BE4-F803-6D17-6295-D789FC1AC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7F08D-5CA2-467C-8145-3C77B8397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04238B-34B4-FE98-E1F9-711F8016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096F0-11F2-C1BE-B85A-9879D2CB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E559E-A48A-60C6-A112-B784B9E7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3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A978-4F7C-9982-2FE4-B4EF4195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BC6FD-CF1C-5A6B-7935-B80719D1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C28F0-464B-B8CB-901F-3B9E7B17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2AC5-E518-821E-E255-20738260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1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F29CE-5F41-4E9B-55D6-D3EC68FB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D3DEF-B3B6-E92A-1158-695F72DE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97382-9766-47DC-886A-F611B636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8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3D24-D049-2218-C698-A5458D5E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5EF7E-CFE2-AC99-EBCB-FBEAF23E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41F7C-636D-AC39-2034-4B8DF4F28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19857-4450-69BD-F3DF-9780C5D5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B7850-803F-2753-0067-BBF64CF9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E7B40-4E91-4096-9552-BB33DFCE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6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99F2-3F58-C62F-17D0-D37F5EAA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FBC6C-FE72-F100-4153-486DA66D2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27994-3C4C-0CDF-C15F-420526EFD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0B652-2956-3422-4E61-839F599A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0B489-DC59-DDAA-6130-45A7BC91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2CD2F-E46D-78B5-3EC8-976C5D7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8B97-7D7C-5798-1DBD-48588F7B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F0265-707D-CEB0-6887-BE00C92B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84C8-8730-9733-97A1-8CEED3614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AA53-2AEF-4F62-A70B-0F7CA41A40EC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25907-D13E-C424-132C-65FF26E62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773AC-B186-14B5-F528-37A77A9C0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stats-bootcamp.github.io/websit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stats-bootcamp.github.io/websit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stats-bootcamp.github.io/websit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6ACD2F-4E43-694A-DE07-5E6CC8FE94D4}"/>
              </a:ext>
            </a:extLst>
          </p:cNvPr>
          <p:cNvSpPr txBox="1"/>
          <p:nvPr/>
        </p:nvSpPr>
        <p:spPr>
          <a:xfrm>
            <a:off x="1292894" y="761290"/>
            <a:ext cx="94574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FF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Beginning Python for applied Scientists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(and other interesting people)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6FAAF-5EE0-A4DF-121D-FB2F1516F71C}"/>
              </a:ext>
            </a:extLst>
          </p:cNvPr>
          <p:cNvSpPr txBox="1"/>
          <p:nvPr/>
        </p:nvSpPr>
        <p:spPr>
          <a:xfrm>
            <a:off x="5038463" y="4398636"/>
            <a:ext cx="161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Ed Harris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HARUG!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2023-08-02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86CC2-193F-79CF-0E08-0F50FD0E2AD9}"/>
              </a:ext>
            </a:extLst>
          </p:cNvPr>
          <p:cNvSpPr txBox="1"/>
          <p:nvPr/>
        </p:nvSpPr>
        <p:spPr>
          <a:xfrm>
            <a:off x="2372498" y="125792"/>
            <a:ext cx="712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Statistician's dilemma</a:t>
            </a:r>
          </a:p>
          <a:p>
            <a:pPr algn="ctr"/>
            <a:r>
              <a:rPr lang="en-GB" sz="2400" dirty="0"/>
              <a:t>(folks, it's hard)</a:t>
            </a:r>
          </a:p>
        </p:txBody>
      </p:sp>
      <p:pic>
        <p:nvPicPr>
          <p:cNvPr id="5122" name="Picture 2" descr="arianagrandes: I've been an openly gay cop since... : sunrise, parabellum">
            <a:extLst>
              <a:ext uri="{FF2B5EF4-FFF2-40B4-BE49-F238E27FC236}">
                <a16:creationId xmlns:a16="http://schemas.microsoft.com/office/drawing/2014/main" id="{04E5EAD2-B535-CA69-8653-1F0D82E0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05" y="1545806"/>
            <a:ext cx="16859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6F607-25C2-2FC5-3FDE-FF18DEC5842B}"/>
              </a:ext>
            </a:extLst>
          </p:cNvPr>
          <p:cNvSpPr txBox="1"/>
          <p:nvPr/>
        </p:nvSpPr>
        <p:spPr>
          <a:xfrm>
            <a:off x="401594" y="1989700"/>
            <a:ext cx="218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</a:t>
            </a:r>
            <a:r>
              <a:rPr lang="en-GB" b="1" dirty="0"/>
              <a:t>we want to show students </a:t>
            </a:r>
            <a:r>
              <a:rPr lang="en-GB" dirty="0"/>
              <a:t>day 1</a:t>
            </a:r>
          </a:p>
        </p:txBody>
      </p:sp>
      <p:pic>
        <p:nvPicPr>
          <p:cNvPr id="5124" name="Picture 4" descr="PROTEIN SOURCES FOR THE ANIMAL FEED INDUSTRY">
            <a:extLst>
              <a:ext uri="{FF2B5EF4-FFF2-40B4-BE49-F238E27FC236}">
                <a16:creationId xmlns:a16="http://schemas.microsoft.com/office/drawing/2014/main" id="{3615FADE-9F6C-4C57-2387-8DAE1A8C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45" y="1411028"/>
            <a:ext cx="4500176" cy="22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38E16-4052-836E-D8A3-BBCDFF25A503}"/>
              </a:ext>
            </a:extLst>
          </p:cNvPr>
          <p:cNvSpPr txBox="1"/>
          <p:nvPr/>
        </p:nvSpPr>
        <p:spPr>
          <a:xfrm>
            <a:off x="473675" y="4688124"/>
            <a:ext cx="2180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</a:t>
            </a:r>
            <a:r>
              <a:rPr lang="en-GB" b="1" dirty="0"/>
              <a:t>we actually show students </a:t>
            </a:r>
            <a:r>
              <a:rPr lang="en-GB" dirty="0"/>
              <a:t>day 1, 2, etc</a:t>
            </a:r>
          </a:p>
        </p:txBody>
      </p:sp>
      <p:pic>
        <p:nvPicPr>
          <p:cNvPr id="5126" name="Picture 6" descr="Statistics: Mean / Median /Mode/ Variance /Standard Deviation | by Anjani  Kumar | Analytics Vidhya | Medium">
            <a:extLst>
              <a:ext uri="{FF2B5EF4-FFF2-40B4-BE49-F238E27FC236}">
                <a16:creationId xmlns:a16="http://schemas.microsoft.com/office/drawing/2014/main" id="{B06B4549-006B-7196-5692-FACD88CD4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r="13911" b="51563"/>
          <a:stretch/>
        </p:blipFill>
        <p:spPr bwMode="auto">
          <a:xfrm>
            <a:off x="2977528" y="4735598"/>
            <a:ext cx="2418449" cy="82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nswered: Compute for the mean, median, mode,… | bartleby">
            <a:extLst>
              <a:ext uri="{FF2B5EF4-FFF2-40B4-BE49-F238E27FC236}">
                <a16:creationId xmlns:a16="http://schemas.microsoft.com/office/drawing/2014/main" id="{30AE8EBF-F7CE-3DD0-B34D-4F08739C6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16437" r="40623"/>
          <a:stretch/>
        </p:blipFill>
        <p:spPr bwMode="auto">
          <a:xfrm>
            <a:off x="5585961" y="4048975"/>
            <a:ext cx="1983260" cy="22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2D4E7D-052F-96FC-D850-53569E1879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23"/>
          <a:stretch/>
        </p:blipFill>
        <p:spPr>
          <a:xfrm>
            <a:off x="7759205" y="3885505"/>
            <a:ext cx="3881621" cy="25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2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4E94A-6C62-FBBC-422B-8CB5DE1EDA60}"/>
              </a:ext>
            </a:extLst>
          </p:cNvPr>
          <p:cNvSpPr txBox="1"/>
          <p:nvPr/>
        </p:nvSpPr>
        <p:spPr>
          <a:xfrm>
            <a:off x="3529171" y="335504"/>
            <a:ext cx="493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Learning modalities</a:t>
            </a:r>
          </a:p>
        </p:txBody>
      </p:sp>
      <p:pic>
        <p:nvPicPr>
          <p:cNvPr id="8194" name="Picture 2" descr="Course Structure : Traditional vs. Integrated - Medic Mind">
            <a:extLst>
              <a:ext uri="{FF2B5EF4-FFF2-40B4-BE49-F238E27FC236}">
                <a16:creationId xmlns:a16="http://schemas.microsoft.com/office/drawing/2014/main" id="{9DF746DC-CEC0-1F50-D037-E118DFF1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9" y="1276581"/>
            <a:ext cx="3028048" cy="17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an Online Courses Replace Traditional Education? | HeroX">
            <a:extLst>
              <a:ext uri="{FF2B5EF4-FFF2-40B4-BE49-F238E27FC236}">
                <a16:creationId xmlns:a16="http://schemas.microsoft.com/office/drawing/2014/main" id="{6A79BDD7-35F7-767C-E244-D1044CFB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8" y="1145684"/>
            <a:ext cx="2887203" cy="18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re Online Tutorials | People of Action Photo Editor">
            <a:extLst>
              <a:ext uri="{FF2B5EF4-FFF2-40B4-BE49-F238E27FC236}">
                <a16:creationId xmlns:a16="http://schemas.microsoft.com/office/drawing/2014/main" id="{6BB1E470-920E-AC87-C3BB-9A572E13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9" y="4240492"/>
            <a:ext cx="3379573" cy="14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Top 20 Best Python Books for Beginners &amp; Advanced Coders [2023]">
            <a:extLst>
              <a:ext uri="{FF2B5EF4-FFF2-40B4-BE49-F238E27FC236}">
                <a16:creationId xmlns:a16="http://schemas.microsoft.com/office/drawing/2014/main" id="{A7A7069A-0527-BE96-9F28-290FFA20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49" y="3881435"/>
            <a:ext cx="1975832" cy="25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Best Python Course for Data Analysts - YouTube">
            <a:extLst>
              <a:ext uri="{FF2B5EF4-FFF2-40B4-BE49-F238E27FC236}">
                <a16:creationId xmlns:a16="http://schemas.microsoft.com/office/drawing/2014/main" id="{12BB9B19-7F76-4D50-2752-CA8306B9C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07" y="1817987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ow to Download and Analyze Your Own Census Data – Versta Research">
            <a:extLst>
              <a:ext uri="{FF2B5EF4-FFF2-40B4-BE49-F238E27FC236}">
                <a16:creationId xmlns:a16="http://schemas.microsoft.com/office/drawing/2014/main" id="{DDD7C4A5-512D-17F5-8D2D-B97ACEF59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r="25544"/>
          <a:stretch/>
        </p:blipFill>
        <p:spPr bwMode="auto">
          <a:xfrm>
            <a:off x="6252519" y="4367273"/>
            <a:ext cx="166044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85B1B0-168E-4F5E-C21F-37528DC032D2}"/>
              </a:ext>
            </a:extLst>
          </p:cNvPr>
          <p:cNvSpPr txBox="1"/>
          <p:nvPr/>
        </p:nvSpPr>
        <p:spPr>
          <a:xfrm>
            <a:off x="963827" y="691688"/>
            <a:ext cx="195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Traditional module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32DA7-0A15-351F-A68C-326EC9232CD5}"/>
              </a:ext>
            </a:extLst>
          </p:cNvPr>
          <p:cNvSpPr txBox="1"/>
          <p:nvPr/>
        </p:nvSpPr>
        <p:spPr>
          <a:xfrm>
            <a:off x="3927543" y="1399228"/>
            <a:ext cx="336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Online course (e.g. Coursera, EdX)</a:t>
            </a:r>
          </a:p>
        </p:txBody>
      </p:sp>
      <p:pic>
        <p:nvPicPr>
          <p:cNvPr id="8208" name="Picture 16" descr="YouTube Brand Resources and Guidelines - How YouTube Works">
            <a:extLst>
              <a:ext uri="{FF2B5EF4-FFF2-40B4-BE49-F238E27FC236}">
                <a16:creationId xmlns:a16="http://schemas.microsoft.com/office/drawing/2014/main" id="{08E60638-C4BE-D740-93C0-312730521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0950" b="18934"/>
          <a:stretch/>
        </p:blipFill>
        <p:spPr bwMode="auto">
          <a:xfrm>
            <a:off x="9155873" y="456210"/>
            <a:ext cx="2234256" cy="71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14916-D72C-2515-3AFB-17D7D32154B9}"/>
              </a:ext>
            </a:extLst>
          </p:cNvPr>
          <p:cNvSpPr txBox="1"/>
          <p:nvPr/>
        </p:nvSpPr>
        <p:spPr>
          <a:xfrm>
            <a:off x="1939511" y="3501828"/>
            <a:ext cx="103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02812-1BD5-80D3-127B-9D42FB97B748}"/>
              </a:ext>
            </a:extLst>
          </p:cNvPr>
          <p:cNvSpPr txBox="1"/>
          <p:nvPr/>
        </p:nvSpPr>
        <p:spPr>
          <a:xfrm>
            <a:off x="9378955" y="3881435"/>
            <a:ext cx="208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Web-based material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27757-4137-57CB-5B04-2B70786F07A1}"/>
              </a:ext>
            </a:extLst>
          </p:cNvPr>
          <p:cNvSpPr txBox="1"/>
          <p:nvPr/>
        </p:nvSpPr>
        <p:spPr>
          <a:xfrm>
            <a:off x="4710112" y="4851932"/>
            <a:ext cx="155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Learn on your own data</a:t>
            </a:r>
          </a:p>
        </p:txBody>
      </p:sp>
    </p:spTree>
    <p:extLst>
      <p:ext uri="{BB962C8B-B14F-4D97-AF65-F5344CB8AC3E}">
        <p14:creationId xmlns:p14="http://schemas.microsoft.com/office/powerpoint/2010/main" val="399350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A3935B8-7DD7-033B-E560-04E2DB65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89" y="3679596"/>
            <a:ext cx="3782798" cy="25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mazon.com: Python Computer Programing Vinyl Sticker : Handmade Products">
            <a:extLst>
              <a:ext uri="{FF2B5EF4-FFF2-40B4-BE49-F238E27FC236}">
                <a16:creationId xmlns:a16="http://schemas.microsoft.com/office/drawing/2014/main" id="{90523AB1-3199-58F2-053D-ADD50414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59" y="1480751"/>
            <a:ext cx="1814898" cy="181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 Programming Stickers for Sale | Redbubble">
            <a:extLst>
              <a:ext uri="{FF2B5EF4-FFF2-40B4-BE49-F238E27FC236}">
                <a16:creationId xmlns:a16="http://schemas.microsoft.com/office/drawing/2014/main" id="{4CBC2FDC-7C4F-D30A-A02A-45DE77E53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15082" r="7045" b="11945"/>
          <a:stretch/>
        </p:blipFill>
        <p:spPr bwMode="auto">
          <a:xfrm>
            <a:off x="7457304" y="1425146"/>
            <a:ext cx="2162432" cy="182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DC598-3CE1-7C77-7013-F1BE036AC956}"/>
              </a:ext>
            </a:extLst>
          </p:cNvPr>
          <p:cNvSpPr txBox="1"/>
          <p:nvPr/>
        </p:nvSpPr>
        <p:spPr>
          <a:xfrm>
            <a:off x="3682313" y="263676"/>
            <a:ext cx="463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You may want both, but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CF2B0-632A-1495-DF86-E55DC851B084}"/>
              </a:ext>
            </a:extLst>
          </p:cNvPr>
          <p:cNvSpPr txBox="1"/>
          <p:nvPr/>
        </p:nvSpPr>
        <p:spPr>
          <a:xfrm>
            <a:off x="9798908" y="1320620"/>
            <a:ext cx="15455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Best at:</a:t>
            </a:r>
          </a:p>
          <a:p>
            <a:endParaRPr lang="en-GB" dirty="0"/>
          </a:p>
          <a:p>
            <a:r>
              <a:rPr lang="en-GB" dirty="0"/>
              <a:t>-statistics</a:t>
            </a:r>
          </a:p>
          <a:p>
            <a:r>
              <a:rPr lang="en-GB" dirty="0"/>
              <a:t>-graphing data</a:t>
            </a:r>
          </a:p>
          <a:p>
            <a:r>
              <a:rPr lang="en-GB" dirty="0"/>
              <a:t>-science stuff</a:t>
            </a:r>
          </a:p>
          <a:p>
            <a:r>
              <a:rPr lang="en-GB" dirty="0"/>
              <a:t>-community</a:t>
            </a:r>
          </a:p>
          <a:p>
            <a:r>
              <a:rPr lang="en-GB" dirty="0"/>
              <a:t>-beginners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57E96-CFB4-DA1B-1134-B9B42BB8EAF9}"/>
              </a:ext>
            </a:extLst>
          </p:cNvPr>
          <p:cNvSpPr txBox="1"/>
          <p:nvPr/>
        </p:nvSpPr>
        <p:spPr>
          <a:xfrm>
            <a:off x="766914" y="1320619"/>
            <a:ext cx="20519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Best at:</a:t>
            </a:r>
          </a:p>
          <a:p>
            <a:pPr algn="r"/>
            <a:endParaRPr lang="en-GB" dirty="0"/>
          </a:p>
          <a:p>
            <a:pPr algn="r"/>
            <a:r>
              <a:rPr lang="en-GB" dirty="0"/>
              <a:t>general computing-</a:t>
            </a:r>
          </a:p>
          <a:p>
            <a:pPr algn="r"/>
            <a:r>
              <a:rPr lang="en-GB" dirty="0"/>
              <a:t>AI-</a:t>
            </a:r>
          </a:p>
          <a:p>
            <a:pPr algn="r"/>
            <a:r>
              <a:rPr lang="en-GB" dirty="0"/>
              <a:t>computer vision-</a:t>
            </a:r>
          </a:p>
          <a:p>
            <a:pPr algn="r"/>
            <a:r>
              <a:rPr lang="en-GB" dirty="0"/>
              <a:t>automation-</a:t>
            </a:r>
          </a:p>
          <a:p>
            <a:pPr algn="r"/>
            <a:r>
              <a:rPr lang="en-GB" dirty="0"/>
              <a:t>big data-</a:t>
            </a:r>
          </a:p>
        </p:txBody>
      </p:sp>
    </p:spTree>
    <p:extLst>
      <p:ext uri="{BB962C8B-B14F-4D97-AF65-F5344CB8AC3E}">
        <p14:creationId xmlns:p14="http://schemas.microsoft.com/office/powerpoint/2010/main" val="349245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0D44A-6DEA-5F38-6C77-10BF2F15B9F3}"/>
              </a:ext>
            </a:extLst>
          </p:cNvPr>
          <p:cNvSpPr txBox="1"/>
          <p:nvPr/>
        </p:nvSpPr>
        <p:spPr>
          <a:xfrm>
            <a:off x="3593755" y="156915"/>
            <a:ext cx="4975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Different ways to use Python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57690E-BBB9-8C16-9CA3-A4A5ED77D63B}"/>
              </a:ext>
            </a:extLst>
          </p:cNvPr>
          <p:cNvSpPr/>
          <p:nvPr/>
        </p:nvSpPr>
        <p:spPr>
          <a:xfrm>
            <a:off x="3683498" y="2425874"/>
            <a:ext cx="4003589" cy="3731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 descr="Anaconda (Python distribution) - Wikipedia">
            <a:extLst>
              <a:ext uri="{FF2B5EF4-FFF2-40B4-BE49-F238E27FC236}">
                <a16:creationId xmlns:a16="http://schemas.microsoft.com/office/drawing/2014/main" id="{415DCB22-339E-6663-BADC-4F55C192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39" y="2522307"/>
            <a:ext cx="1862653" cy="9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2BE4DD0F-3CB3-9BE2-7BD8-79216EE6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56" y="3856486"/>
            <a:ext cx="887949" cy="97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58053-B015-AC63-E4DC-32943F52C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21"/>
          <a:stretch/>
        </p:blipFill>
        <p:spPr>
          <a:xfrm>
            <a:off x="5214601" y="5182287"/>
            <a:ext cx="881399" cy="786455"/>
          </a:xfrm>
          <a:prstGeom prst="rect">
            <a:avLst/>
          </a:prstGeom>
        </p:spPr>
      </p:pic>
      <p:pic>
        <p:nvPicPr>
          <p:cNvPr id="12294" name="Picture 6" descr="IllustrisTNG - Data Access - FAQ">
            <a:extLst>
              <a:ext uri="{FF2B5EF4-FFF2-40B4-BE49-F238E27FC236}">
                <a16:creationId xmlns:a16="http://schemas.microsoft.com/office/drawing/2014/main" id="{B26E45AF-4F2A-C3DF-C04C-A5A72202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5" y="3856486"/>
            <a:ext cx="2168062" cy="9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op 10 Python IDE and Code Editors - InterviewBit">
            <a:extLst>
              <a:ext uri="{FF2B5EF4-FFF2-40B4-BE49-F238E27FC236}">
                <a16:creationId xmlns:a16="http://schemas.microsoft.com/office/drawing/2014/main" id="{164B3842-C189-B0F5-D2C9-752E33EDA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0" y="2939709"/>
            <a:ext cx="2437472" cy="13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8DB8A6-0E09-FA46-4034-EB9CFE159218}"/>
              </a:ext>
            </a:extLst>
          </p:cNvPr>
          <p:cNvSpPr txBox="1"/>
          <p:nvPr/>
        </p:nvSpPr>
        <p:spPr>
          <a:xfrm>
            <a:off x="745884" y="1213320"/>
            <a:ext cx="206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Install </a:t>
            </a:r>
            <a:r>
              <a:rPr lang="en-GB" b="1" dirty="0"/>
              <a:t>Python alone</a:t>
            </a:r>
          </a:p>
          <a:p>
            <a:pPr algn="ctr"/>
            <a:r>
              <a:rPr lang="en-GB" dirty="0"/>
              <a:t>+ a code editor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EF3CB-6748-F957-515D-EFF6F36B84A6}"/>
              </a:ext>
            </a:extLst>
          </p:cNvPr>
          <p:cNvSpPr txBox="1"/>
          <p:nvPr/>
        </p:nvSpPr>
        <p:spPr>
          <a:xfrm>
            <a:off x="4313692" y="124897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Install </a:t>
            </a:r>
            <a:r>
              <a:rPr lang="en-GB" b="1" dirty="0"/>
              <a:t>Anaconda</a:t>
            </a:r>
            <a:r>
              <a:rPr lang="en-GB" dirty="0"/>
              <a:t> and let it keep track of python and other tools</a:t>
            </a:r>
          </a:p>
        </p:txBody>
      </p:sp>
      <p:pic>
        <p:nvPicPr>
          <p:cNvPr id="12298" name="Picture 10" descr="Visual Studio Code Nedir? - Northsoft">
            <a:extLst>
              <a:ext uri="{FF2B5EF4-FFF2-40B4-BE49-F238E27FC236}">
                <a16:creationId xmlns:a16="http://schemas.microsoft.com/office/drawing/2014/main" id="{D2DBDEA1-5AAF-7199-9FD3-4431B693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5" y="4752549"/>
            <a:ext cx="2131540" cy="106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E9C0B2-F27C-5FCE-CC83-C24BE875CC72}"/>
              </a:ext>
            </a:extLst>
          </p:cNvPr>
          <p:cNvSpPr txBox="1"/>
          <p:nvPr/>
        </p:nvSpPr>
        <p:spPr>
          <a:xfrm>
            <a:off x="8639425" y="124897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Install </a:t>
            </a:r>
            <a:r>
              <a:rPr lang="en-GB" b="1" dirty="0"/>
              <a:t>nothing</a:t>
            </a:r>
            <a:r>
              <a:rPr lang="en-GB" dirty="0"/>
              <a:t>, use Google </a:t>
            </a:r>
            <a:r>
              <a:rPr lang="en-GB" dirty="0" err="1"/>
              <a:t>Colab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2AA32-42FC-C400-11D3-503AFE54E483}"/>
              </a:ext>
            </a:extLst>
          </p:cNvPr>
          <p:cNvSpPr/>
          <p:nvPr/>
        </p:nvSpPr>
        <p:spPr>
          <a:xfrm>
            <a:off x="8009231" y="2425873"/>
            <a:ext cx="4003589" cy="3731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300" name="Picture 12" descr="Google Colab | Educational &amp; Classroom Technologies">
            <a:extLst>
              <a:ext uri="{FF2B5EF4-FFF2-40B4-BE49-F238E27FC236}">
                <a16:creationId xmlns:a16="http://schemas.microsoft.com/office/drawing/2014/main" id="{4C3426D9-0AFF-A47C-B94D-70BDC3658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30" y="2526015"/>
            <a:ext cx="2328064" cy="8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73DCB5A-61DC-3741-499B-5FFA566AF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49" y="3856486"/>
            <a:ext cx="887949" cy="97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llustrisTNG - Data Access - FAQ">
            <a:extLst>
              <a:ext uri="{FF2B5EF4-FFF2-40B4-BE49-F238E27FC236}">
                <a16:creationId xmlns:a16="http://schemas.microsoft.com/office/drawing/2014/main" id="{06EEB6BC-0B1E-22CA-1B9F-B0E47F86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684" y="3856486"/>
            <a:ext cx="2168062" cy="9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0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8869B-1D27-3867-DFF9-2B627F7C3785}"/>
              </a:ext>
            </a:extLst>
          </p:cNvPr>
          <p:cNvSpPr txBox="1"/>
          <p:nvPr/>
        </p:nvSpPr>
        <p:spPr>
          <a:xfrm>
            <a:off x="1285105" y="302740"/>
            <a:ext cx="991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Today (a brain-dump vision for a Python Bootcamp):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F1E89-AC16-B2DF-1D46-37F1EDB9D97B}"/>
              </a:ext>
            </a:extLst>
          </p:cNvPr>
          <p:cNvSpPr txBox="1"/>
          <p:nvPr/>
        </p:nvSpPr>
        <p:spPr>
          <a:xfrm>
            <a:off x="2314440" y="1649628"/>
            <a:ext cx="83318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Interactive Python + </a:t>
            </a:r>
            <a:r>
              <a:rPr lang="en-GB" sz="2800" dirty="0" err="1"/>
              <a:t>Colab</a:t>
            </a:r>
            <a:r>
              <a:rPr lang="en-GB" sz="2800" dirty="0"/>
              <a:t> page</a:t>
            </a:r>
          </a:p>
          <a:p>
            <a:endParaRPr lang="en-GB" sz="2800" dirty="0"/>
          </a:p>
          <a:p>
            <a:r>
              <a:rPr lang="en-GB" sz="2800" dirty="0"/>
              <a:t>Starts with data-driven example</a:t>
            </a:r>
          </a:p>
          <a:p>
            <a:endParaRPr lang="en-GB" sz="2800" dirty="0"/>
          </a:p>
          <a:p>
            <a:r>
              <a:rPr lang="en-GB" sz="2800" dirty="0"/>
              <a:t>Comprehensive list of further Python learning resources</a:t>
            </a:r>
          </a:p>
          <a:p>
            <a:endParaRPr lang="en-GB" sz="2800" dirty="0"/>
          </a:p>
          <a:p>
            <a:r>
              <a:rPr lang="en-GB" sz="2800" dirty="0"/>
              <a:t>Exercises</a:t>
            </a:r>
          </a:p>
          <a:p>
            <a:endParaRPr lang="en-GB" sz="2800" dirty="0"/>
          </a:p>
          <a:p>
            <a:r>
              <a:rPr lang="en-GB" sz="2800" dirty="0"/>
              <a:t>ChatGPT…</a:t>
            </a:r>
          </a:p>
        </p:txBody>
      </p:sp>
    </p:spTree>
    <p:extLst>
      <p:ext uri="{BB962C8B-B14F-4D97-AF65-F5344CB8AC3E}">
        <p14:creationId xmlns:p14="http://schemas.microsoft.com/office/powerpoint/2010/main" val="7961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90F874-1646-9F62-C906-39800BC2D578}"/>
              </a:ext>
            </a:extLst>
          </p:cNvPr>
          <p:cNvSpPr txBox="1"/>
          <p:nvPr/>
        </p:nvSpPr>
        <p:spPr>
          <a:xfrm>
            <a:off x="4782065" y="3083011"/>
            <a:ext cx="115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 </a:t>
            </a:r>
            <a:r>
              <a:rPr lang="en-GB" dirty="0" err="1"/>
              <a:t>Colab</a:t>
            </a: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8562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06A24-0B11-39F2-74E1-6C5D5149A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30" y="0"/>
            <a:ext cx="7983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0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378209-5E41-44C8-B816-DF2BCDE7BC58}"/>
              </a:ext>
            </a:extLst>
          </p:cNvPr>
          <p:cNvSpPr txBox="1"/>
          <p:nvPr/>
        </p:nvSpPr>
        <p:spPr>
          <a:xfrm>
            <a:off x="1744565" y="1997290"/>
            <a:ext cx="95495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Skills to understand EVIDENCE,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CPD or merely to be an effective citizen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Employability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transferrable skills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Reproducible data &gt;&gt; information is best practice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 all evidence-based professions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Computing 'haves' and 'have-nots'</a:t>
            </a:r>
          </a:p>
        </p:txBody>
      </p:sp>
      <p:pic>
        <p:nvPicPr>
          <p:cNvPr id="1026" name="Picture 2" descr="Karen' meme: More bad news for people called Karen, according to survey">
            <a:extLst>
              <a:ext uri="{FF2B5EF4-FFF2-40B4-BE49-F238E27FC236}">
                <a16:creationId xmlns:a16="http://schemas.microsoft.com/office/drawing/2014/main" id="{7BFA27CF-1184-43D5-48DE-CCFC9D58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2" y="92399"/>
            <a:ext cx="2722606" cy="16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4F2FF-59D3-FA9B-F990-9C22630548E0}"/>
              </a:ext>
            </a:extLst>
          </p:cNvPr>
          <p:cNvSpPr txBox="1"/>
          <p:nvPr/>
        </p:nvSpPr>
        <p:spPr>
          <a:xfrm>
            <a:off x="2903838" y="1038788"/>
            <a:ext cx="626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"I </a:t>
            </a:r>
            <a:r>
              <a:rPr lang="en-GB" b="1" dirty="0" err="1"/>
              <a:t>ain't</a:t>
            </a:r>
            <a:r>
              <a:rPr lang="en-GB" b="1" dirty="0"/>
              <a:t> </a:t>
            </a:r>
            <a:r>
              <a:rPr lang="en-GB" b="1" dirty="0" err="1"/>
              <a:t>gonna</a:t>
            </a:r>
            <a:r>
              <a:rPr lang="en-GB" b="1" dirty="0"/>
              <a:t> learn it! I </a:t>
            </a:r>
            <a:r>
              <a:rPr lang="en-GB" b="1" dirty="0" err="1"/>
              <a:t>ain't</a:t>
            </a:r>
            <a:r>
              <a:rPr lang="en-GB" b="1" dirty="0"/>
              <a:t> never </a:t>
            </a:r>
            <a:r>
              <a:rPr lang="en-GB" b="1" dirty="0" err="1"/>
              <a:t>gonna</a:t>
            </a:r>
            <a:r>
              <a:rPr lang="en-GB" b="1" dirty="0"/>
              <a:t> use it! Why should I?"</a:t>
            </a:r>
          </a:p>
        </p:txBody>
      </p:sp>
    </p:spTree>
    <p:extLst>
      <p:ext uri="{BB962C8B-B14F-4D97-AF65-F5344CB8AC3E}">
        <p14:creationId xmlns:p14="http://schemas.microsoft.com/office/powerpoint/2010/main" val="66412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en the Teacher Is A Bully: Dealing with Teacher-Student Bullying">
            <a:extLst>
              <a:ext uri="{FF2B5EF4-FFF2-40B4-BE49-F238E27FC236}">
                <a16:creationId xmlns:a16="http://schemas.microsoft.com/office/drawing/2014/main" id="{F56E8146-849B-3AAA-D19E-6F1B9766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96" y="451021"/>
            <a:ext cx="7316616" cy="34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1EE9BA-DBCA-CE86-12D3-18E9E47728EE}"/>
              </a:ext>
            </a:extLst>
          </p:cNvPr>
          <p:cNvSpPr txBox="1"/>
          <p:nvPr/>
        </p:nvSpPr>
        <p:spPr>
          <a:xfrm>
            <a:off x="2534742" y="4178614"/>
            <a:ext cx="7725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You will never use math or computing in your career, not in a million billion years</a:t>
            </a:r>
          </a:p>
        </p:txBody>
      </p:sp>
    </p:spTree>
    <p:extLst>
      <p:ext uri="{BB962C8B-B14F-4D97-AF65-F5344CB8AC3E}">
        <p14:creationId xmlns:p14="http://schemas.microsoft.com/office/powerpoint/2010/main" val="202557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I WON'T TAKE YOUR JOB, PEOPLE WHO KNOW HOW TO USE AI WILL TAKE YOUR JOB">
            <a:extLst>
              <a:ext uri="{FF2B5EF4-FFF2-40B4-BE49-F238E27FC236}">
                <a16:creationId xmlns:a16="http://schemas.microsoft.com/office/drawing/2014/main" id="{A2A610A3-D4D1-AFB9-E4EA-5F9ED1244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88" y="464729"/>
            <a:ext cx="8149281" cy="381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DD4D5-12CD-E624-7D44-BBB002491A3E}"/>
              </a:ext>
            </a:extLst>
          </p:cNvPr>
          <p:cNvSpPr txBox="1"/>
          <p:nvPr/>
        </p:nvSpPr>
        <p:spPr>
          <a:xfrm>
            <a:off x="860104" y="4730183"/>
            <a:ext cx="10778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Replace "AI" with programming, statistics and the ability to use computers as a tool rather than merely using them as a helpless thrall</a:t>
            </a:r>
          </a:p>
        </p:txBody>
      </p:sp>
    </p:spTree>
    <p:extLst>
      <p:ext uri="{BB962C8B-B14F-4D97-AF65-F5344CB8AC3E}">
        <p14:creationId xmlns:p14="http://schemas.microsoft.com/office/powerpoint/2010/main" val="304755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13C474-918D-E0C8-CE74-F89493C10BB7}"/>
              </a:ext>
            </a:extLst>
          </p:cNvPr>
          <p:cNvSpPr txBox="1"/>
          <p:nvPr/>
        </p:nvSpPr>
        <p:spPr>
          <a:xfrm>
            <a:off x="475735" y="296562"/>
            <a:ext cx="11467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Teaching the programmatic practice of statistics is </a:t>
            </a:r>
          </a:p>
          <a:p>
            <a:pPr algn="ctr"/>
            <a:r>
              <a:rPr lang="en-GB" sz="3200" dirty="0"/>
              <a:t>widely viewed as best practice and is </a:t>
            </a:r>
          </a:p>
          <a:p>
            <a:pPr algn="ctr"/>
            <a:r>
              <a:rPr lang="en-GB" sz="3200" dirty="0"/>
              <a:t>implemented in many applied fields and institutions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5C91B-56FD-AF05-8073-DEC8356B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57" y="2445865"/>
            <a:ext cx="5176877" cy="1434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634818-284C-33EB-D229-1BADFD1E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944" y="2445865"/>
            <a:ext cx="1171227" cy="1539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7E4B7-85B6-C890-A92F-97EBD9A14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57" y="4551028"/>
            <a:ext cx="4775886" cy="14004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FFB709-FD78-7C5C-F80D-235CA60C09BD}"/>
              </a:ext>
            </a:extLst>
          </p:cNvPr>
          <p:cNvSpPr txBox="1"/>
          <p:nvPr/>
        </p:nvSpPr>
        <p:spPr>
          <a:xfrm>
            <a:off x="1378809" y="2698116"/>
            <a:ext cx="232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Statisticians teaching non-statisticians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DABFE-FFC1-F9C0-FE4E-44A4B2E30A13}"/>
              </a:ext>
            </a:extLst>
          </p:cNvPr>
          <p:cNvSpPr txBox="1"/>
          <p:nvPr/>
        </p:nvSpPr>
        <p:spPr>
          <a:xfrm>
            <a:off x="1244429" y="4946640"/>
            <a:ext cx="2395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123233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86CC2-193F-79CF-0E08-0F50FD0E2AD9}"/>
              </a:ext>
            </a:extLst>
          </p:cNvPr>
          <p:cNvSpPr txBox="1"/>
          <p:nvPr/>
        </p:nvSpPr>
        <p:spPr>
          <a:xfrm>
            <a:off x="2817341" y="543697"/>
            <a:ext cx="712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Reflection on the R Stats Bootcamp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A566B-5D29-EC7A-16BC-E0E008E6B8DE}"/>
              </a:ext>
            </a:extLst>
          </p:cNvPr>
          <p:cNvSpPr txBox="1"/>
          <p:nvPr/>
        </p:nvSpPr>
        <p:spPr>
          <a:xfrm>
            <a:off x="1488989" y="1793382"/>
            <a:ext cx="1010164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Intention: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-Completely open resource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-Help people start learning R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Self-guided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"Tutorial" style (Read + run code + problems)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1B142A-2881-478C-DFF6-3CB17B68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3" y="117388"/>
            <a:ext cx="1331955" cy="15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1C03F-04CB-D633-101F-0C5F852498D0}"/>
              </a:ext>
            </a:extLst>
          </p:cNvPr>
          <p:cNvSpPr txBox="1"/>
          <p:nvPr/>
        </p:nvSpPr>
        <p:spPr>
          <a:xfrm>
            <a:off x="3048515" y="1172620"/>
            <a:ext cx="6094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(</a:t>
            </a:r>
            <a:r>
              <a:rPr lang="en-GB" dirty="0">
                <a:hlinkClick r:id="rId3"/>
              </a:rPr>
              <a:t>https://rstats-bootcamp.github.io/website/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695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86CC2-193F-79CF-0E08-0F50FD0E2AD9}"/>
              </a:ext>
            </a:extLst>
          </p:cNvPr>
          <p:cNvSpPr txBox="1"/>
          <p:nvPr/>
        </p:nvSpPr>
        <p:spPr>
          <a:xfrm>
            <a:off x="2817341" y="543697"/>
            <a:ext cx="712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Reflection on the R Stats Bootcamp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A566B-5D29-EC7A-16BC-E0E008E6B8DE}"/>
              </a:ext>
            </a:extLst>
          </p:cNvPr>
          <p:cNvSpPr txBox="1"/>
          <p:nvPr/>
        </p:nvSpPr>
        <p:spPr>
          <a:xfrm>
            <a:off x="823009" y="1774847"/>
            <a:ext cx="1107654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worked?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Good uptake by many students (MSc, PhD + colleagues)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"Standing resource" - easy to maintain, examples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Enables colleagues to teach (and CPD) with 'tame material'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1B142A-2881-478C-DFF6-3CB17B68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3" y="117388"/>
            <a:ext cx="1331955" cy="15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1C03F-04CB-D633-101F-0C5F852498D0}"/>
              </a:ext>
            </a:extLst>
          </p:cNvPr>
          <p:cNvSpPr txBox="1"/>
          <p:nvPr/>
        </p:nvSpPr>
        <p:spPr>
          <a:xfrm>
            <a:off x="3048515" y="1172620"/>
            <a:ext cx="6094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(</a:t>
            </a:r>
            <a:r>
              <a:rPr lang="en-GB" dirty="0">
                <a:hlinkClick r:id="rId3"/>
              </a:rPr>
              <a:t>https://rstats-bootcamp.github.io/website/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480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86CC2-193F-79CF-0E08-0F50FD0E2AD9}"/>
              </a:ext>
            </a:extLst>
          </p:cNvPr>
          <p:cNvSpPr txBox="1"/>
          <p:nvPr/>
        </p:nvSpPr>
        <p:spPr>
          <a:xfrm>
            <a:off x="2817341" y="543697"/>
            <a:ext cx="712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Reflection on the R Stats Bootcamp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A566B-5D29-EC7A-16BC-E0E008E6B8DE}"/>
              </a:ext>
            </a:extLst>
          </p:cNvPr>
          <p:cNvSpPr txBox="1"/>
          <p:nvPr/>
        </p:nvSpPr>
        <p:spPr>
          <a:xfrm>
            <a:off x="2176075" y="2059052"/>
            <a:ext cx="87843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Challenges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Some students do not engage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'Handling time' of tutorials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Course, versus reference + internet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1B142A-2881-478C-DFF6-3CB17B68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3" y="117388"/>
            <a:ext cx="1331955" cy="15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1C03F-04CB-D633-101F-0C5F852498D0}"/>
              </a:ext>
            </a:extLst>
          </p:cNvPr>
          <p:cNvSpPr txBox="1"/>
          <p:nvPr/>
        </p:nvSpPr>
        <p:spPr>
          <a:xfrm>
            <a:off x="3048515" y="1172620"/>
            <a:ext cx="6094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(</a:t>
            </a:r>
            <a:r>
              <a:rPr lang="en-GB" dirty="0">
                <a:hlinkClick r:id="rId3"/>
              </a:rPr>
              <a:t>https://rstats-bootcamp.github.io/website/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525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10611</TotalTime>
  <Words>423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15</cp:revision>
  <dcterms:created xsi:type="dcterms:W3CDTF">2023-05-15T15:24:43Z</dcterms:created>
  <dcterms:modified xsi:type="dcterms:W3CDTF">2023-08-02T13:44:45Z</dcterms:modified>
</cp:coreProperties>
</file>