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5" r:id="rId4"/>
    <p:sldId id="261" r:id="rId5"/>
    <p:sldId id="258" r:id="rId6"/>
    <p:sldId id="260" r:id="rId7"/>
    <p:sldId id="257" r:id="rId8"/>
    <p:sldId id="263" r:id="rId9"/>
    <p:sldId id="26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>
        <p:scale>
          <a:sx n="100" d="100"/>
          <a:sy n="100" d="100"/>
        </p:scale>
        <p:origin x="1258" y="6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6T15:39:40.5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8341 0 24575,'0'29'0,"1"0"0,1 0 0,8 42 0,12 56 0,-19-114 0,0 0 0,1-1 0,1 1 0,10 20 0,-6-12 0,0-1 0,-2 1 0,6 24 0,12 35 0,9 28 0,-21-61 0,33 157 0,-5-16 0,-34-154 0,-2-1 0,-2 1 0,0 1 0,-6 66 0,1-21 0,2-68 0,-2 0 0,0 0 0,0 0 0,-1-1 0,-1 1 0,-6 15 0,-8 25 0,12-34 0,-2-1 0,0 0 0,-1 0 0,-1-1 0,-1 0 0,0-1 0,-20 22 0,-3 5 0,-70 77 0,37-47 0,12-5 0,23-27 0,-43 41 0,64-69 0,-1-1 0,0 0 0,-1-1 0,0-1 0,0 0 0,-1-1 0,0 0 0,0-1 0,-25 8 0,6-4 0,0 2 0,0 1 0,-44 27 0,24-13 0,11-5 0,24-13 0,0 0 0,-35 13 0,-50 15 0,-48 14 0,122-45 0,-43 3 0,43-7 0,-53 13 0,55-9 0,-1-2 0,1 0 0,-44 1 0,-86-8 0,57 0 0,-886 2 0,970-1 0,0 0 0,0-2 0,-17-4 0,-14-3 0,-89-17 0,84 15 0,0 2 0,-89-5 0,97 12 0,0-2 0,-59-15 0,43 8 0,52 11 0,-31-7 0,1 1 0,-70-1 0,55 9 0,2 1 0,0-3 0,-90-12 0,89 6 0,1 3 0,-1 1 0,-53 6 0,5-1 0,67-2 0,0-2 0,-49-8 0,48 5 0,0 2 0,-1 1 0,-35 4 0,-53-3 0,-4-20 0,38 3 0,57 10 0,0 2 0,-48-4 0,-300 9 0,188 2 0,157 2 0,0 1 0,0 1 0,-41 12 0,-1 0 0,-15 2 0,30-5 0,0-3 0,-109 6 0,81-19 0,-66 3 0,143 1 0,1 1 0,0 0 0,0 0 0,0 2 0,0-1 0,0 2 0,1 0 0,0 0 0,0 1 0,1 0 0,-16 14 0,13-11 0,-49 28 0,43-27 0,1 0 0,-26 21 0,7-3 0,-1-1 0,-60 32 0,85-52 0,-11 4 0,20-10 0,0 0 0,0-1 0,0 2 0,1-1 0,-1 0 0,1 1 0,-1-1 0,1 1 0,0 0 0,0 0 0,0 1 0,1-1 0,-1 0 0,-2 6 0,-3 6 0,0 0 0,-1-1 0,0 0 0,-1-1 0,-1 0 0,0 0 0,-25 21 0,-120 88 0,81-55 0,48-39 0,1 2 0,-38 55 0,-7 10 0,-35 54 0,53-70 0,-19 36 0,-30 55 0,60-95 0,29-51 0,-17 51 0,-5 9 0,30-73 0,1 0 0,0 1 0,1-1 0,-3 20 0,-10 32 0,9-42 0,2 1 0,0-1 0,2 1 0,0 0 0,1 0 0,1 0 0,1 0 0,5 33 0,-3-39 0,1 1 0,0-1 0,1 0 0,9 22 0,-10-33 0,1 1 0,-1-1 0,1 0 0,0 0 0,4 5 0,-4-7 0,-1 1 0,0-1 0,0 1 0,0 0 0,0 0 0,-1 0 0,0 0 0,0 1 0,0-1 0,3 10 0,-2 14 0,0 0 0,-2 0 0,-4 47 0,0-2 0,4-11 0,-2 66 0,1-126 0,0 0 0,-1 0 0,1 0 0,0 0 0,-1 0 0,0 0 0,1 0 0,-1 0 0,0 0 0,0 0 0,0-1 0,0 1 0,0 0 0,0 0 0,-1-1 0,1 1 0,0-1 0,-1 1 0,1-1 0,-4 2 0,2-1 0,0-1 0,1 0 0,-1 0 0,0 0 0,0-1 0,0 1 0,0-1 0,-1 1 0,1-1 0,0 0 0,0 0 0,-5-1 0,1 0 0,-1-1 0,1 1 0,0-1 0,0-1 0,0 0 0,0 0 0,0 0 0,0-1 0,1 0 0,-10-7 0,-80-87 0,11 11 0,85 87 0,0 0 0,-1-1 0,1 1 0,-1 0 0,1 0 0,0-1 0,-1 1 0,1 0 0,0-1 0,-1 1 0,1 0 0,0-1 0,0 1 0,-1 0 0,1-1 0,0 1 0,0-1 0,0 1 0,-1 0 0,1-1 0,0 1 0,0-1 0,0 1 0,0-1 0,0 1 0,0-1 0,0 1 0,0-1 0,0 1 0,0 0 0,0-1 0,0 0 0,15-2 0,21 9 0,-24-1 0,0 0 0,-1 1 0,1 0 0,16 12 0,-16-10 0,0-1 0,1 0 0,16 7 0,7 6 0,-31-16 0,-1-1 0,0-1 0,1 1 0,0-1 0,0 1 0,-1-1 0,1-1 0,9 3 0,8 0 0,-18-3 0,1 0 0,-1 0 0,1 0 0,-1 0 0,1-1 0,0 0 0,-1 0 0,1 0 0,-1-1 0,1 1 0,0-1 0,-1 0 0,0-1 0,8-2 0,3-3 0,-9 5 0,0-1 0,0 0 0,0 0 0,0-1 0,0 1 0,-1-1 0,0-1 0,8-6 0,3-6 0,1 2 0,0 1 0,21-14 0,25-21 0,15-17 0,-68 56-1365,-3-1-5461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61B29-2467-22C2-D0AD-73DF8C578C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57E015-5333-64F8-0579-8414AA0F13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4BE15-4CF2-158E-DF54-B2801DACB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AA53-2AEF-4F62-A70B-0F7CA41A40EC}" type="datetimeFigureOut">
              <a:rPr lang="en-GB" smtClean="0"/>
              <a:t>15/05/2023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7CE361-9327-34EF-C3AC-B4027B8EE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06366-EAE9-7CC1-E84C-2A3E87EF4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CA4CC-41E5-459D-BE09-F0E0946AF5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432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22CD6-6DAE-AF10-FFB6-A82950FEF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25CB0E-5727-BDED-186D-400D913FA4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CB418-AC64-58D6-D07C-FC92E7C1B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AA53-2AEF-4F62-A70B-0F7CA41A40EC}" type="datetimeFigureOut">
              <a:rPr lang="en-GB" smtClean="0"/>
              <a:t>15/05/2023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582A36-6966-6AA1-4E13-382377A70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97FDB5-848A-5791-F1B5-0AF7FCBA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CA4CC-41E5-459D-BE09-F0E0946AF5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851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5FD5AF-19B0-9923-FF44-A3EC1AA215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C0BD49-217A-1EA3-DA52-5334F60F67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E83E9-3CD2-DC79-CA9C-880A20428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AA53-2AEF-4F62-A70B-0F7CA41A40EC}" type="datetimeFigureOut">
              <a:rPr lang="en-GB" smtClean="0"/>
              <a:t>15/05/2023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3FABCC-2B01-23E7-974C-407F41F9D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BFE872-BEA9-DD56-A5BC-A6C0D8169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CA4CC-41E5-459D-BE09-F0E0946AF5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6476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CC468-44EF-6A50-2654-B1534C65C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3E92D-AA45-FF74-B092-AA72EC052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28C41-A09F-93C9-35F5-4ECE36A6B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AA53-2AEF-4F62-A70B-0F7CA41A40EC}" type="datetimeFigureOut">
              <a:rPr lang="en-GB" smtClean="0"/>
              <a:t>15/05/2023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B6DF5-51D4-FEA2-8D59-850DFB935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8256F-641B-B1FA-3CE0-3E51C8D79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CA4CC-41E5-459D-BE09-F0E0946AF5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5862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7CB99-7581-59D4-519D-018CD96E3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AF5747-4C71-E644-3524-0577FA738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026EF6-FC05-82E1-D1E8-E7A4E1689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AA53-2AEF-4F62-A70B-0F7CA41A40EC}" type="datetimeFigureOut">
              <a:rPr lang="en-GB" smtClean="0"/>
              <a:t>15/05/2023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6073BD-ED3D-C597-81D9-9DECAB46D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BC25F0-4291-57AC-04D2-D5FD52E7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CA4CC-41E5-459D-BE09-F0E0946AF5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86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569D3-B75B-583E-837E-062F44654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B6FA5-746A-C235-21D1-998AFE3330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301B29-C99A-FE07-8CC5-F4D52B6A3F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A9C3C3-91CE-B91F-2625-7813CD102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AA53-2AEF-4F62-A70B-0F7CA41A40EC}" type="datetimeFigureOut">
              <a:rPr lang="en-GB" smtClean="0"/>
              <a:t>15/05/2023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D29F81-1F3B-8D44-C1B3-64FD3665A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161B76-6D42-977F-4A64-BA535F790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CA4CC-41E5-459D-BE09-F0E0946AF5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5788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1BF07-31E4-BF8F-B9C9-D5C2DECFC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3E9C01-0992-8DF2-2751-D919E7C4F5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ACA039-1E3C-2EA1-EAAB-261FC2C7FC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0B9BE4-F803-6D17-6295-D789FC1AC7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27F08D-5CA2-467C-8145-3C77B83975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04238B-34B4-FE98-E1F9-711F80164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AA53-2AEF-4F62-A70B-0F7CA41A40EC}" type="datetimeFigureOut">
              <a:rPr lang="en-GB" smtClean="0"/>
              <a:t>15/05/2023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7096F0-11F2-C1BE-B85A-9879D2CBE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4E559E-A48A-60C6-A112-B784B9E79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CA4CC-41E5-459D-BE09-F0E0946AF5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335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0A978-4F7C-9982-2FE4-B4EF41959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BBC6FD-CF1C-5A6B-7935-B80719D15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AA53-2AEF-4F62-A70B-0F7CA41A40EC}" type="datetimeFigureOut">
              <a:rPr lang="en-GB" smtClean="0"/>
              <a:t>15/05/2023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5C28F0-464B-B8CB-901F-3B9E7B179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A92AC5-E518-821E-E255-20738260B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CA4CC-41E5-459D-BE09-F0E0946AF5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1311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9F29CE-5F41-4E9B-55D6-D3EC68FB6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AA53-2AEF-4F62-A70B-0F7CA41A40EC}" type="datetimeFigureOut">
              <a:rPr lang="en-GB" smtClean="0"/>
              <a:t>15/05/2023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3D3DEF-B3B6-E92A-1158-695F72DE6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297382-9766-47DC-886A-F611B6363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CA4CC-41E5-459D-BE09-F0E0946AF5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6087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13D24-D049-2218-C698-A5458D5EC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5EF7E-CFE2-AC99-EBCB-FBEAF23E8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641F7C-636D-AC39-2034-4B8DF4F280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D19857-4450-69BD-F3DF-9780C5D54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AA53-2AEF-4F62-A70B-0F7CA41A40EC}" type="datetimeFigureOut">
              <a:rPr lang="en-GB" smtClean="0"/>
              <a:t>15/05/2023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FB7850-803F-2753-0067-BBF64CF9B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0E7B40-4E91-4096-9552-BB33DFCEF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CA4CC-41E5-459D-BE09-F0E0946AF5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1168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299F2-3F58-C62F-17D0-D37F5EAA3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AFBC6C-FE72-F100-4153-486DA66D2D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327994-3C4C-0CDF-C15F-420526EFDF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80B652-2956-3422-4E61-839F599A5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AA53-2AEF-4F62-A70B-0F7CA41A40EC}" type="datetimeFigureOut">
              <a:rPr lang="en-GB" smtClean="0"/>
              <a:t>15/05/2023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50B489-DC59-DDAA-6130-45A7BC914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F2CD2F-E46D-78B5-3EC8-976C5D7D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CA4CC-41E5-459D-BE09-F0E0946AF5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560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2E8B97-7D7C-5798-1DBD-48588F7BE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7F0265-707D-CEB0-6887-BE00C92BB3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9D84C8-8730-9733-97A1-8CEED3614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4AA53-2AEF-4F62-A70B-0F7CA41A40EC}" type="datetimeFigureOut">
              <a:rPr lang="en-GB" smtClean="0"/>
              <a:t>15/05/2023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825907-D13E-C424-132C-65FF26E620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D773AC-B186-14B5-F528-37A77A9C05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CA4CC-41E5-459D-BE09-F0E0946AF5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589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customXml" Target="../ink/ink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hat.openai.com/?model=gpt-4" TargetMode="External"/><Relationship Id="rId2" Type="http://schemas.openxmlformats.org/officeDocument/2006/relationships/hyperlink" Target="https://platform.openai.com/playground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bard.google.com/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66ACD2F-4E43-694A-DE07-5E6CC8FE94D4}"/>
              </a:ext>
            </a:extLst>
          </p:cNvPr>
          <p:cNvSpPr txBox="1"/>
          <p:nvPr/>
        </p:nvSpPr>
        <p:spPr>
          <a:xfrm>
            <a:off x="588559" y="211415"/>
            <a:ext cx="1086475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800" b="1" dirty="0">
                <a:solidFill>
                  <a:srgbClr val="FFFF00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</a:rPr>
              <a:t>Large Language Models, </a:t>
            </a:r>
            <a:r>
              <a:rPr lang="en-GB" sz="4800" b="1" dirty="0" err="1">
                <a:solidFill>
                  <a:srgbClr val="FFFF00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</a:rPr>
              <a:t>ChatGPT</a:t>
            </a:r>
            <a:r>
              <a:rPr lang="en-GB" sz="4800" b="1" dirty="0">
                <a:solidFill>
                  <a:srgbClr val="FFFF00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</a:rPr>
              <a:t>, </a:t>
            </a:r>
            <a:r>
              <a:rPr lang="en-GB" sz="4800" b="1" dirty="0" err="1">
                <a:solidFill>
                  <a:srgbClr val="FFFF00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</a:rPr>
              <a:t>OpenGPT</a:t>
            </a:r>
            <a:r>
              <a:rPr lang="en-GB" sz="4800" b="1" dirty="0">
                <a:solidFill>
                  <a:srgbClr val="FFFF00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</a:rPr>
              <a:t> and </a:t>
            </a:r>
            <a:r>
              <a:rPr lang="en-GB" sz="4800" b="1" dirty="0" err="1">
                <a:solidFill>
                  <a:srgbClr val="FFFF00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</a:rPr>
              <a:t>LangChain</a:t>
            </a:r>
            <a:r>
              <a:rPr lang="en-GB" sz="4800" b="1" dirty="0">
                <a:solidFill>
                  <a:srgbClr val="FFFF00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</a:rPr>
              <a:t>: An overview and what you can do right now</a:t>
            </a:r>
            <a:endParaRPr lang="en-GB" sz="4800" b="1" dirty="0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26FAAF-5EE0-A4DF-121D-FB2F1516F71C}"/>
              </a:ext>
            </a:extLst>
          </p:cNvPr>
          <p:cNvSpPr txBox="1"/>
          <p:nvPr/>
        </p:nvSpPr>
        <p:spPr>
          <a:xfrm>
            <a:off x="5001392" y="4633415"/>
            <a:ext cx="16177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Ed Harris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HARUG!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2023-05-17</a:t>
            </a:r>
            <a:endParaRPr lang="en-GB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189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53B903-24E4-21E1-2CBA-9599837B6A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987" b="31688"/>
          <a:stretch/>
        </p:blipFill>
        <p:spPr>
          <a:xfrm>
            <a:off x="0" y="1714753"/>
            <a:ext cx="2966954" cy="21192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A80750-1420-1B38-A55F-B5A223B0A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1179" y="1829261"/>
            <a:ext cx="3755044" cy="21192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59D150-6389-FF62-65EB-48FD6DE79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34026"/>
            <a:ext cx="3390900" cy="21838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96D52E-87A5-2B1F-FB75-27015BDF6A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79582"/>
            <a:ext cx="12192000" cy="24088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71D9A9-A0FA-B8FD-D273-FA45D14676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7082"/>
          <a:stretch/>
        </p:blipFill>
        <p:spPr>
          <a:xfrm rot="20903420">
            <a:off x="7140080" y="1228967"/>
            <a:ext cx="4991100" cy="11118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6D85F1-CDD7-D568-7622-9D0DEB5578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011438"/>
            <a:ext cx="3390900" cy="8465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0F3E24-74BC-B80C-2CB5-6BFDCE91D4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6658" y="4484910"/>
            <a:ext cx="3525342" cy="23730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33759B4-734E-8BEC-B116-DF56EE6024B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25302"/>
          <a:stretch/>
        </p:blipFill>
        <p:spPr>
          <a:xfrm>
            <a:off x="6181002" y="2634114"/>
            <a:ext cx="2767737" cy="18507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8BAB2F-F2C5-E5EB-09AC-CCBA771F6C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30821" y="1897070"/>
            <a:ext cx="2965372" cy="2743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9FBEECA-D970-6270-79CC-8A81BB34D0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80437" y="4149354"/>
            <a:ext cx="3049736" cy="247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519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62ED1C5-461A-0CE7-FE31-BB9EFD5F1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85665"/>
            <a:ext cx="12192000" cy="39649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716745D-BB1F-F2D8-361B-976C80F57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70" y="3493747"/>
            <a:ext cx="1943268" cy="5258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BAB7D77-80A9-8177-E583-A641FFCB4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6675" y="3192780"/>
            <a:ext cx="8964982" cy="11277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4C89110-66C5-B1BB-470E-C64CDF4486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336" r="2043" b="225"/>
          <a:stretch/>
        </p:blipFill>
        <p:spPr>
          <a:xfrm>
            <a:off x="0" y="0"/>
            <a:ext cx="7261860" cy="26506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0BDCEEF-360E-5BC1-4FD5-FCF8780EC9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1860" y="-21698"/>
            <a:ext cx="4930140" cy="302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796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9D63C6-D2F4-1368-E75D-ADB383248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808"/>
            <a:ext cx="9724030" cy="68719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3D423E-CB9A-F029-15C2-7A555096C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453" y="-14808"/>
            <a:ext cx="3048547" cy="256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29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15511A-D248-8ED2-4FEF-3796829DE9D2}"/>
              </a:ext>
            </a:extLst>
          </p:cNvPr>
          <p:cNvSpPr txBox="1"/>
          <p:nvPr/>
        </p:nvSpPr>
        <p:spPr>
          <a:xfrm>
            <a:off x="2597797" y="1574657"/>
            <a:ext cx="6628738" cy="4585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Artificial Intelligence (AI)</a:t>
            </a:r>
          </a:p>
          <a:p>
            <a:pPr>
              <a:spcAft>
                <a:spcPts val="600"/>
              </a:spcAft>
            </a:pP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Large Language Models (LLMs)</a:t>
            </a:r>
          </a:p>
          <a:p>
            <a:pPr>
              <a:spcAft>
                <a:spcPts val="600"/>
              </a:spcAft>
            </a:pP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OpenAI</a:t>
            </a:r>
            <a:endParaRPr lang="en-US" sz="2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spcAft>
                <a:spcPts val="600"/>
              </a:spcAft>
            </a:pP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ChatGPT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(GPT-3.5, GPT-4, etc.)</a:t>
            </a:r>
          </a:p>
          <a:p>
            <a:pPr>
              <a:spcAft>
                <a:spcPts val="600"/>
              </a:spcAft>
            </a:pP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Prompt engineering </a:t>
            </a:r>
          </a:p>
          <a:p>
            <a:pPr>
              <a:spcAft>
                <a:spcPts val="600"/>
              </a:spcAft>
            </a:pP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Tokens</a:t>
            </a:r>
          </a:p>
          <a:p>
            <a:pPr>
              <a:spcAft>
                <a:spcPts val="600"/>
              </a:spcAft>
            </a:pP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GPT</a:t>
            </a:r>
          </a:p>
          <a:p>
            <a:pPr>
              <a:spcAft>
                <a:spcPts val="600"/>
              </a:spcAft>
            </a:pP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AGI</a:t>
            </a:r>
          </a:p>
          <a:p>
            <a:pPr>
              <a:spcAft>
                <a:spcPts val="600"/>
              </a:spcAft>
            </a:pP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API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91E108-0464-38C1-3C5C-ED87FB87BFBC}"/>
              </a:ext>
            </a:extLst>
          </p:cNvPr>
          <p:cNvSpPr txBox="1"/>
          <p:nvPr/>
        </p:nvSpPr>
        <p:spPr>
          <a:xfrm>
            <a:off x="388961" y="232012"/>
            <a:ext cx="42402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ourier New" panose="02070309020205020404" pitchFamily="49" charset="0"/>
                <a:cs typeface="Courier New" panose="02070309020205020404" pitchFamily="49" charset="0"/>
              </a:rPr>
              <a:t>Definitions</a:t>
            </a:r>
            <a:endParaRPr lang="en-GB" sz="4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828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differences between Data Science, Artificial Intelligence, Machine  Learning, and Deep Learning | by Naresh Thakur | Artificial Intelligence in  Plain English">
            <a:extLst>
              <a:ext uri="{FF2B5EF4-FFF2-40B4-BE49-F238E27FC236}">
                <a16:creationId xmlns:a16="http://schemas.microsoft.com/office/drawing/2014/main" id="{4C81A98C-FE1E-EF35-65E1-1D49F3D02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594" y="1"/>
            <a:ext cx="6670406" cy="542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differences between Data Science, Artificial Intelligence, Machine  Learning, and Deep Learning | by Naresh Thakur | Artificial Intelligence in  Plain English">
            <a:extLst>
              <a:ext uri="{FF2B5EF4-FFF2-40B4-BE49-F238E27FC236}">
                <a16:creationId xmlns:a16="http://schemas.microsoft.com/office/drawing/2014/main" id="{18D1FC81-1F1B-6943-B9C7-A45DBC20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43600" cy="542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0533A0A-77FB-00B3-5F60-C1ABAC84F076}"/>
              </a:ext>
            </a:extLst>
          </p:cNvPr>
          <p:cNvSpPr/>
          <p:nvPr/>
        </p:nvSpPr>
        <p:spPr>
          <a:xfrm rot="19784245">
            <a:off x="9092354" y="3583064"/>
            <a:ext cx="300114" cy="731520"/>
          </a:xfrm>
          <a:prstGeom prst="ellipse">
            <a:avLst/>
          </a:prstGeom>
          <a:solidFill>
            <a:srgbClr val="FF0000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3549CF2-4ED8-63F5-FFB3-28503DCE3053}"/>
                  </a:ext>
                </a:extLst>
              </p14:cNvPr>
              <p14:cNvContentPartPr/>
              <p14:nvPr/>
            </p14:nvContentPartPr>
            <p14:xfrm>
              <a:off x="6217260" y="3924060"/>
              <a:ext cx="3103560" cy="18468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3549CF2-4ED8-63F5-FFB3-28503DCE305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08620" y="3915060"/>
                <a:ext cx="3121200" cy="186444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4170F2F-F71D-E351-29C8-594C14122C98}"/>
              </a:ext>
            </a:extLst>
          </p:cNvPr>
          <p:cNvSpPr txBox="1"/>
          <p:nvPr/>
        </p:nvSpPr>
        <p:spPr>
          <a:xfrm>
            <a:off x="3329940" y="564968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rgbClr val="FFFF00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</a:rPr>
              <a:t>Large Language Models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966130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BFC44C-34F6-FD36-60BE-884C83D647D8}"/>
              </a:ext>
            </a:extLst>
          </p:cNvPr>
          <p:cNvSpPr txBox="1"/>
          <p:nvPr/>
        </p:nvSpPr>
        <p:spPr>
          <a:xfrm>
            <a:off x="1154581" y="1166842"/>
            <a:ext cx="9565439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Free </a:t>
            </a:r>
            <a:r>
              <a:rPr lang="en-GB" sz="3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ChatGPT</a:t>
            </a:r>
            <a:r>
              <a:rPr lang="en-GB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 “playground”</a:t>
            </a:r>
          </a:p>
          <a:p>
            <a:r>
              <a:rPr lang="en-GB" sz="3200" dirty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https://platform.openai.com/playground</a:t>
            </a:r>
            <a:endParaRPr lang="en-GB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sz="3200" dirty="0">
              <a:latin typeface="Courier New" panose="02070309020205020404" pitchFamily="49" charset="0"/>
              <a:cs typeface="Courier New" panose="02070309020205020404" pitchFamily="49" charset="0"/>
              <a:hlinkClick r:id="rId2"/>
            </a:endParaRPr>
          </a:p>
          <a:p>
            <a:r>
              <a:rPr lang="en-GB" sz="3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OpenAI</a:t>
            </a:r>
            <a:r>
              <a:rPr lang="en-GB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 GPT-4</a:t>
            </a:r>
            <a:endParaRPr lang="en-US" sz="3200" dirty="0">
              <a:latin typeface="Courier New" panose="02070309020205020404" pitchFamily="49" charset="0"/>
              <a:cs typeface="Courier New" panose="02070309020205020404" pitchFamily="49" charset="0"/>
              <a:hlinkClick r:id="rId3"/>
            </a:endParaRPr>
          </a:p>
          <a:p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  <a:hlinkClick r:id="rId3"/>
              </a:rPr>
              <a:t>https://chat.openai.com/?model=gpt-4</a:t>
            </a:r>
            <a:endParaRPr lang="en-US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Google Bard</a:t>
            </a:r>
            <a:endParaRPr lang="en-GB" sz="3200" dirty="0">
              <a:latin typeface="Courier New" panose="02070309020205020404" pitchFamily="49" charset="0"/>
              <a:cs typeface="Courier New" panose="02070309020205020404" pitchFamily="49" charset="0"/>
              <a:hlinkClick r:id="rId4"/>
            </a:endParaRPr>
          </a:p>
          <a:p>
            <a:r>
              <a:rPr lang="en-GB" sz="3200" dirty="0">
                <a:latin typeface="Courier New" panose="02070309020205020404" pitchFamily="49" charset="0"/>
                <a:cs typeface="Courier New" panose="02070309020205020404" pitchFamily="49" charset="0"/>
                <a:hlinkClick r:id="rId4"/>
              </a:rPr>
              <a:t>https://bard.google.com/</a:t>
            </a:r>
            <a:endParaRPr lang="en-GB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294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735B5D7-3564-DD23-B3AF-D91CF7290A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4511302"/>
              </p:ext>
            </p:extLst>
          </p:nvPr>
        </p:nvGraphicFramePr>
        <p:xfrm>
          <a:off x="0" y="0"/>
          <a:ext cx="12192000" cy="7151957"/>
        </p:xfrm>
        <a:graphic>
          <a:graphicData uri="http://schemas.openxmlformats.org/drawingml/2006/table">
            <a:tbl>
              <a:tblPr/>
              <a:tblGrid>
                <a:gridCol w="2110781">
                  <a:extLst>
                    <a:ext uri="{9D8B030D-6E8A-4147-A177-3AD203B41FA5}">
                      <a16:colId xmlns:a16="http://schemas.microsoft.com/office/drawing/2014/main" val="3261307821"/>
                    </a:ext>
                  </a:extLst>
                </a:gridCol>
                <a:gridCol w="1915187">
                  <a:extLst>
                    <a:ext uri="{9D8B030D-6E8A-4147-A177-3AD203B41FA5}">
                      <a16:colId xmlns:a16="http://schemas.microsoft.com/office/drawing/2014/main" val="1911749322"/>
                    </a:ext>
                  </a:extLst>
                </a:gridCol>
                <a:gridCol w="1923337">
                  <a:extLst>
                    <a:ext uri="{9D8B030D-6E8A-4147-A177-3AD203B41FA5}">
                      <a16:colId xmlns:a16="http://schemas.microsoft.com/office/drawing/2014/main" val="3586384562"/>
                    </a:ext>
                  </a:extLst>
                </a:gridCol>
                <a:gridCol w="4482353">
                  <a:extLst>
                    <a:ext uri="{9D8B030D-6E8A-4147-A177-3AD203B41FA5}">
                      <a16:colId xmlns:a16="http://schemas.microsoft.com/office/drawing/2014/main" val="3380057728"/>
                    </a:ext>
                  </a:extLst>
                </a:gridCol>
                <a:gridCol w="1760342">
                  <a:extLst>
                    <a:ext uri="{9D8B030D-6E8A-4147-A177-3AD203B41FA5}">
                      <a16:colId xmlns:a16="http://schemas.microsoft.com/office/drawing/2014/main" val="1247667793"/>
                    </a:ext>
                  </a:extLst>
                </a:gridCol>
              </a:tblGrid>
              <a:tr h="280608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rgbClr val="FFFF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LLM</a:t>
                      </a:r>
                    </a:p>
                  </a:txBody>
                  <a:tcPr marL="37572" marR="37572" marT="43443" marB="434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313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rgbClr val="FFFF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Company</a:t>
                      </a:r>
                    </a:p>
                  </a:txBody>
                  <a:tcPr marL="37572" marR="37572" marT="43443" marB="434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313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rgbClr val="FFFF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Size</a:t>
                      </a:r>
                    </a:p>
                  </a:txBody>
                  <a:tcPr marL="37572" marR="37572" marT="43443" marB="434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313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rgbClr val="FFFF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Tasks</a:t>
                      </a:r>
                    </a:p>
                  </a:txBody>
                  <a:tcPr marL="37572" marR="37572" marT="43443" marB="434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313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rgbClr val="FFFF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Stars</a:t>
                      </a:r>
                    </a:p>
                  </a:txBody>
                  <a:tcPr marL="37572" marR="37572" marT="43443" marB="434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3131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964413"/>
                  </a:ext>
                </a:extLst>
              </a:tr>
              <a:tr h="783374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rgbClr val="FFFF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(Chat)GPT-4</a:t>
                      </a:r>
                    </a:p>
                  </a:txBody>
                  <a:tcPr marL="37572" marR="37572" marT="37572" marB="375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313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err="1">
                          <a:solidFill>
                            <a:srgbClr val="FFFF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OpenAI</a:t>
                      </a:r>
                      <a:endParaRPr lang="en-GB" sz="1800" b="0" dirty="0">
                        <a:solidFill>
                          <a:srgbClr val="FFFF00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37572" marR="37572" marT="37572" marB="375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313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solidFill>
                            <a:srgbClr val="FFFF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100T</a:t>
                      </a:r>
                    </a:p>
                    <a:p>
                      <a:pPr algn="ctr"/>
                      <a:r>
                        <a:rPr lang="en-GB" sz="1800" b="0" dirty="0">
                          <a:solidFill>
                            <a:srgbClr val="FFFF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(3.5 == 175B)</a:t>
                      </a:r>
                    </a:p>
                  </a:txBody>
                  <a:tcPr marL="37572" marR="37572" marT="37572" marB="375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3131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FFFF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Chatting, generating text, and translating languages</a:t>
                      </a:r>
                    </a:p>
                  </a:txBody>
                  <a:tcPr marL="37572" marR="37572" marT="37572" marB="375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313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FFFF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 marL="37572" marR="37572" marT="37572" marB="375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3131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900205"/>
                  </a:ext>
                </a:extLst>
              </a:tr>
              <a:tr h="1049427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rgbClr val="FFFF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Bard</a:t>
                      </a:r>
                    </a:p>
                  </a:txBody>
                  <a:tcPr marL="37572" marR="37572" marT="37572" marB="375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313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solidFill>
                            <a:srgbClr val="FFFF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Google AI</a:t>
                      </a:r>
                    </a:p>
                  </a:txBody>
                  <a:tcPr marL="37572" marR="37572" marT="37572" marB="375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313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solidFill>
                            <a:srgbClr val="FFFF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137B parameters</a:t>
                      </a:r>
                    </a:p>
                  </a:txBody>
                  <a:tcPr marL="37572" marR="37572" marT="37572" marB="375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3131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FFFF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Chatting, generating text, translating languages, and answering questions</a:t>
                      </a:r>
                    </a:p>
                  </a:txBody>
                  <a:tcPr marL="37572" marR="37572" marT="37572" marB="375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313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FFFF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4.5</a:t>
                      </a:r>
                    </a:p>
                  </a:txBody>
                  <a:tcPr marL="37572" marR="37572" marT="37572" marB="375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3131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255199"/>
                  </a:ext>
                </a:extLst>
              </a:tr>
              <a:tr h="1581530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rgbClr val="FFFF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Jurassic-1 Jumbo</a:t>
                      </a:r>
                    </a:p>
                  </a:txBody>
                  <a:tcPr marL="37572" marR="37572" marT="37572" marB="375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313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solidFill>
                            <a:srgbClr val="FFFF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Google AI</a:t>
                      </a:r>
                    </a:p>
                  </a:txBody>
                  <a:tcPr marL="37572" marR="37572" marT="37572" marB="375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313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solidFill>
                            <a:srgbClr val="FFFF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1.75T parameters</a:t>
                      </a:r>
                    </a:p>
                  </a:txBody>
                  <a:tcPr marL="37572" marR="37572" marT="37572" marB="375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3131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FFFF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Chatting, generating text, translating languages, answering questions, and writing different kinds of creative content</a:t>
                      </a:r>
                    </a:p>
                  </a:txBody>
                  <a:tcPr marL="37572" marR="37572" marT="37572" marB="375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313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FFFF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 marL="37572" marR="37572" marT="37572" marB="375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3131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912170"/>
                  </a:ext>
                </a:extLst>
              </a:tr>
              <a:tr h="1581530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rgbClr val="FFFF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Megatron-Turing NLG</a:t>
                      </a:r>
                    </a:p>
                  </a:txBody>
                  <a:tcPr marL="37572" marR="37572" marT="37572" marB="375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313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>
                          <a:solidFill>
                            <a:srgbClr val="FFFF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Google AI</a:t>
                      </a:r>
                    </a:p>
                  </a:txBody>
                  <a:tcPr marL="37572" marR="37572" marT="37572" marB="375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313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solidFill>
                            <a:srgbClr val="FFFF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530B parameters</a:t>
                      </a:r>
                    </a:p>
                  </a:txBody>
                  <a:tcPr marL="37572" marR="37572" marT="37572" marB="375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3131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FFFF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Chatting, generating text, translating languages, answering questions, and writing different kinds of creative content</a:t>
                      </a:r>
                    </a:p>
                  </a:txBody>
                  <a:tcPr marL="37572" marR="37572" marT="37572" marB="375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313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FFFF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 marL="37572" marR="37572" marT="37572" marB="375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3131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6593127"/>
                  </a:ext>
                </a:extLst>
              </a:tr>
              <a:tr h="1581530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err="1">
                          <a:solidFill>
                            <a:srgbClr val="FFFF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WuDao</a:t>
                      </a:r>
                      <a:r>
                        <a:rPr lang="en-GB" sz="1800" b="1" dirty="0">
                          <a:solidFill>
                            <a:srgbClr val="FFFF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2.0</a:t>
                      </a:r>
                    </a:p>
                  </a:txBody>
                  <a:tcPr marL="37572" marR="37572" marT="37572" marB="375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313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rgbClr val="FFFF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Beijing Academy of Artificial Intelligence</a:t>
                      </a:r>
                    </a:p>
                  </a:txBody>
                  <a:tcPr marL="37572" marR="37572" marT="37572" marB="375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313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solidFill>
                            <a:srgbClr val="FFFF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1.75T parameters</a:t>
                      </a:r>
                    </a:p>
                  </a:txBody>
                  <a:tcPr marL="37572" marR="37572" marT="37572" marB="375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3131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FFFF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Chatting, generating text, translating languages, answering questions, and writing different kinds of creative content</a:t>
                      </a:r>
                    </a:p>
                  </a:txBody>
                  <a:tcPr marL="37572" marR="37572" marT="37572" marB="375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313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FFFF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 marL="37572" marR="37572" marT="37572" marB="375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3131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36310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4955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591E44-28A8-B7D6-95BF-0B22C49BDF61}"/>
              </a:ext>
            </a:extLst>
          </p:cNvPr>
          <p:cNvSpPr txBox="1"/>
          <p:nvPr/>
        </p:nvSpPr>
        <p:spPr>
          <a:xfrm>
            <a:off x="3025140" y="2423160"/>
            <a:ext cx="64123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Some Prompts...</a:t>
            </a:r>
            <a:endParaRPr lang="en-GB" sz="5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0023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10059</TotalTime>
  <Words>214</Words>
  <Application>Microsoft Office PowerPoint</Application>
  <PresentationFormat>Widescreen</PresentationFormat>
  <Paragraphs>55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 Harris</dc:creator>
  <cp:lastModifiedBy>Ed Harris</cp:lastModifiedBy>
  <cp:revision>3</cp:revision>
  <dcterms:created xsi:type="dcterms:W3CDTF">2023-05-15T15:24:43Z</dcterms:created>
  <dcterms:modified xsi:type="dcterms:W3CDTF">2023-05-22T15:03:48Z</dcterms:modified>
</cp:coreProperties>
</file>